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33"/>
  </p:notesMasterIdLst>
  <p:handoutMasterIdLst>
    <p:handoutMasterId r:id="rId34"/>
  </p:handoutMasterIdLst>
  <p:sldIdLst>
    <p:sldId id="297" r:id="rId4"/>
    <p:sldId id="284" r:id="rId5"/>
    <p:sldId id="293" r:id="rId6"/>
    <p:sldId id="279" r:id="rId7"/>
    <p:sldId id="274" r:id="rId8"/>
    <p:sldId id="282" r:id="rId9"/>
    <p:sldId id="294" r:id="rId10"/>
    <p:sldId id="262" r:id="rId11"/>
    <p:sldId id="290" r:id="rId12"/>
    <p:sldId id="280" r:id="rId13"/>
    <p:sldId id="295" r:id="rId14"/>
    <p:sldId id="261" r:id="rId15"/>
    <p:sldId id="264" r:id="rId16"/>
    <p:sldId id="266" r:id="rId17"/>
    <p:sldId id="291" r:id="rId18"/>
    <p:sldId id="288" r:id="rId19"/>
    <p:sldId id="259" r:id="rId20"/>
    <p:sldId id="296" r:id="rId21"/>
    <p:sldId id="258" r:id="rId22"/>
    <p:sldId id="268" r:id="rId23"/>
    <p:sldId id="270" r:id="rId24"/>
    <p:sldId id="271" r:id="rId25"/>
    <p:sldId id="276" r:id="rId26"/>
    <p:sldId id="277" r:id="rId27"/>
    <p:sldId id="278" r:id="rId28"/>
    <p:sldId id="283" r:id="rId29"/>
    <p:sldId id="285" r:id="rId30"/>
    <p:sldId id="263"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0C7AC-8B8D-CB90-7FAC-4AD84512FF4D}" name="Wharton, Beth" initials="WB" userId="S::bwharton@doe.nj.gov::0b442f57-5c5e-4134-81fc-d525f3363d00"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1B2F3-EC51-4932-BC65-834159D9EC19}" v="25" dt="2025-03-10T17:22:38.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34" autoAdjust="0"/>
  </p:normalViewPr>
  <p:slideViewPr>
    <p:cSldViewPr snapToGrid="0">
      <p:cViewPr varScale="1">
        <p:scale>
          <a:sx n="96" d="100"/>
          <a:sy n="96" d="100"/>
        </p:scale>
        <p:origin x="354" y="96"/>
      </p:cViewPr>
      <p:guideLst/>
    </p:cSldViewPr>
  </p:slideViewPr>
  <p:outlineViewPr>
    <p:cViewPr>
      <p:scale>
        <a:sx n="33" d="100"/>
        <a:sy n="33" d="100"/>
      </p:scale>
      <p:origin x="0" y="-148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3/10/2025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53538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396758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16</a:t>
            </a:fld>
            <a:endParaRPr lang="en-US"/>
          </a:p>
        </p:txBody>
      </p:sp>
    </p:spTree>
    <p:extLst>
      <p:ext uri="{BB962C8B-B14F-4D97-AF65-F5344CB8AC3E}">
        <p14:creationId xmlns:p14="http://schemas.microsoft.com/office/powerpoint/2010/main" val="256813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17</a:t>
            </a:fld>
            <a:endParaRPr lang="en-US"/>
          </a:p>
        </p:txBody>
      </p:sp>
    </p:spTree>
    <p:extLst>
      <p:ext uri="{BB962C8B-B14F-4D97-AF65-F5344CB8AC3E}">
        <p14:creationId xmlns:p14="http://schemas.microsoft.com/office/powerpoint/2010/main" val="359844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14520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19</a:t>
            </a:fld>
            <a:endParaRPr lang="en-US"/>
          </a:p>
        </p:txBody>
      </p:sp>
    </p:spTree>
    <p:extLst>
      <p:ext uri="{BB962C8B-B14F-4D97-AF65-F5344CB8AC3E}">
        <p14:creationId xmlns:p14="http://schemas.microsoft.com/office/powerpoint/2010/main" val="2489272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20</a:t>
            </a:fld>
            <a:endParaRPr lang="en-US"/>
          </a:p>
        </p:txBody>
      </p:sp>
    </p:spTree>
    <p:extLst>
      <p:ext uri="{BB962C8B-B14F-4D97-AF65-F5344CB8AC3E}">
        <p14:creationId xmlns:p14="http://schemas.microsoft.com/office/powerpoint/2010/main" val="1193761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21</a:t>
            </a:fld>
            <a:endParaRPr lang="en-US"/>
          </a:p>
        </p:txBody>
      </p:sp>
    </p:spTree>
    <p:extLst>
      <p:ext uri="{BB962C8B-B14F-4D97-AF65-F5344CB8AC3E}">
        <p14:creationId xmlns:p14="http://schemas.microsoft.com/office/powerpoint/2010/main" val="351460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22</a:t>
            </a:fld>
            <a:endParaRPr lang="en-US"/>
          </a:p>
        </p:txBody>
      </p:sp>
    </p:spTree>
    <p:extLst>
      <p:ext uri="{BB962C8B-B14F-4D97-AF65-F5344CB8AC3E}">
        <p14:creationId xmlns:p14="http://schemas.microsoft.com/office/powerpoint/2010/main" val="1816393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23</a:t>
            </a:fld>
            <a:endParaRPr lang="en-US"/>
          </a:p>
        </p:txBody>
      </p:sp>
    </p:spTree>
    <p:extLst>
      <p:ext uri="{BB962C8B-B14F-4D97-AF65-F5344CB8AC3E}">
        <p14:creationId xmlns:p14="http://schemas.microsoft.com/office/powerpoint/2010/main" val="3185774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24</a:t>
            </a:fld>
            <a:endParaRPr lang="en-US"/>
          </a:p>
        </p:txBody>
      </p:sp>
    </p:spTree>
    <p:extLst>
      <p:ext uri="{BB962C8B-B14F-4D97-AF65-F5344CB8AC3E}">
        <p14:creationId xmlns:p14="http://schemas.microsoft.com/office/powerpoint/2010/main" val="407608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F78F02-BF93-4536-984E-FDF8ADBA5F09}" type="slidenum">
              <a:rPr lang="en-US" smtClean="0"/>
              <a:t>4</a:t>
            </a:fld>
            <a:endParaRPr lang="en-US"/>
          </a:p>
        </p:txBody>
      </p:sp>
    </p:spTree>
    <p:extLst>
      <p:ext uri="{BB962C8B-B14F-4D97-AF65-F5344CB8AC3E}">
        <p14:creationId xmlns:p14="http://schemas.microsoft.com/office/powerpoint/2010/main" val="196743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25</a:t>
            </a:fld>
            <a:endParaRPr lang="en-US"/>
          </a:p>
        </p:txBody>
      </p:sp>
    </p:spTree>
    <p:extLst>
      <p:ext uri="{BB962C8B-B14F-4D97-AF65-F5344CB8AC3E}">
        <p14:creationId xmlns:p14="http://schemas.microsoft.com/office/powerpoint/2010/main" val="2844527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360772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5</a:t>
            </a:fld>
            <a:endParaRPr lang="en-US"/>
          </a:p>
        </p:txBody>
      </p:sp>
    </p:spTree>
    <p:extLst>
      <p:ext uri="{BB962C8B-B14F-4D97-AF65-F5344CB8AC3E}">
        <p14:creationId xmlns:p14="http://schemas.microsoft.com/office/powerpoint/2010/main" val="240382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6</a:t>
            </a:fld>
            <a:endParaRPr lang="en-US"/>
          </a:p>
        </p:txBody>
      </p:sp>
    </p:spTree>
    <p:extLst>
      <p:ext uri="{BB962C8B-B14F-4D97-AF65-F5344CB8AC3E}">
        <p14:creationId xmlns:p14="http://schemas.microsoft.com/office/powerpoint/2010/main" val="305917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8</a:t>
            </a:fld>
            <a:endParaRPr lang="en-US"/>
          </a:p>
        </p:txBody>
      </p:sp>
    </p:spTree>
    <p:extLst>
      <p:ext uri="{BB962C8B-B14F-4D97-AF65-F5344CB8AC3E}">
        <p14:creationId xmlns:p14="http://schemas.microsoft.com/office/powerpoint/2010/main" val="64048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10</a:t>
            </a:fld>
            <a:endParaRPr lang="en-US"/>
          </a:p>
        </p:txBody>
      </p:sp>
    </p:spTree>
    <p:extLst>
      <p:ext uri="{BB962C8B-B14F-4D97-AF65-F5344CB8AC3E}">
        <p14:creationId xmlns:p14="http://schemas.microsoft.com/office/powerpoint/2010/main" val="44836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12</a:t>
            </a:fld>
            <a:endParaRPr lang="en-US"/>
          </a:p>
        </p:txBody>
      </p:sp>
    </p:spTree>
    <p:extLst>
      <p:ext uri="{BB962C8B-B14F-4D97-AF65-F5344CB8AC3E}">
        <p14:creationId xmlns:p14="http://schemas.microsoft.com/office/powerpoint/2010/main" val="67701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78F02-BF93-4536-984E-FDF8ADBA5F09}" type="slidenum">
              <a:rPr lang="en-US" smtClean="0"/>
              <a:t>13</a:t>
            </a:fld>
            <a:endParaRPr lang="en-US"/>
          </a:p>
        </p:txBody>
      </p:sp>
    </p:spTree>
    <p:extLst>
      <p:ext uri="{BB962C8B-B14F-4D97-AF65-F5344CB8AC3E}">
        <p14:creationId xmlns:p14="http://schemas.microsoft.com/office/powerpoint/2010/main" val="412366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152130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574E-0904-123D-699F-890B22D7E0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76ABA1-09FA-B95B-E5A0-DBECFD44C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213D5-460C-0395-74DE-09A8E18E702A}"/>
              </a:ext>
            </a:extLst>
          </p:cNvPr>
          <p:cNvSpPr>
            <a:spLocks noGrp="1"/>
          </p:cNvSpPr>
          <p:nvPr>
            <p:ph type="dt" sz="half" idx="10"/>
          </p:nvPr>
        </p:nvSpPr>
        <p:spPr/>
        <p:txBody>
          <a:bodyPr/>
          <a:lstStyle/>
          <a:p>
            <a:fld id="{CEE4797D-34C5-488A-825B-2A72D921BA55}" type="datetimeFigureOut">
              <a:rPr lang="en-US" smtClean="0"/>
              <a:t>3/10/2025</a:t>
            </a:fld>
            <a:endParaRPr lang="en-US"/>
          </a:p>
        </p:txBody>
      </p:sp>
      <p:sp>
        <p:nvSpPr>
          <p:cNvPr id="5" name="Footer Placeholder 4">
            <a:extLst>
              <a:ext uri="{FF2B5EF4-FFF2-40B4-BE49-F238E27FC236}">
                <a16:creationId xmlns:a16="http://schemas.microsoft.com/office/drawing/2014/main" id="{51EA0623-FDE1-8768-CE3A-C1F857696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F1FEE-18EF-8293-2634-5BD8B6EE4758}"/>
              </a:ext>
            </a:extLst>
          </p:cNvPr>
          <p:cNvSpPr>
            <a:spLocks noGrp="1"/>
          </p:cNvSpPr>
          <p:nvPr>
            <p:ph type="sldNum" sz="quarter" idx="12"/>
          </p:nvPr>
        </p:nvSpPr>
        <p:spPr/>
        <p:txBody>
          <a:bodyPr/>
          <a:lstStyle/>
          <a:p>
            <a:fld id="{6F462A92-2A51-47EB-A3F4-C62C1A9E7511}" type="slidenum">
              <a:rPr lang="en-US" smtClean="0"/>
              <a:t>‹#›</a:t>
            </a:fld>
            <a:endParaRPr lang="en-US"/>
          </a:p>
        </p:txBody>
      </p:sp>
    </p:spTree>
    <p:extLst>
      <p:ext uri="{BB962C8B-B14F-4D97-AF65-F5344CB8AC3E}">
        <p14:creationId xmlns:p14="http://schemas.microsoft.com/office/powerpoint/2010/main" val="118151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91" r:id="rId14"/>
    <p:sldLayoutId id="214748367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 id="2147483692" r:id="rId2"/>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nj.gov/education/earlychildhood/p3alignme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nam04.safelinks.protection.outlook.com/?url=https%3A%2F%2Fwww.cdc.gov%2Fchild-development%2Findex.html&amp;data=05%7C02%7CDanton.Henix%40doe.nj.gov%7Ce70b86c1111c42974a4208dd5d981423%7C4b4f7312dd094959b666d5ba6dc8f4b4%7C0%7C0%7C638769629940506230%7CUnknown%7CTWFpbGZsb3d8eyJFbXB0eU1hcGkiOnRydWUsIlYiOiIwLjAuMDAwMCIsIlAiOiJXaW4zMiIsIkFOIjoiTWFpbCIsIldUIjoyfQ%3D%3D%7C0%7C%7C%7C&amp;sdata=2hyyeoF%2B%2BJd6GsWGId7IrFJNOUPQeo73IEpN6%2FYMGc8%3D&amp;reserved=0"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schoolguide.casel.org/what-is-sel/what-is-se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j.gov/education/earlychildhood/" TargetMode="External"/><Relationship Id="rId2" Type="http://schemas.openxmlformats.org/officeDocument/2006/relationships/hyperlink" Target="nj.gov/education" TargetMode="External"/><Relationship Id="rId1" Type="http://schemas.openxmlformats.org/officeDocument/2006/relationships/slideLayout" Target="../slideLayouts/slideLayout15.xml"/><Relationship Id="rId4" Type="http://schemas.openxmlformats.org/officeDocument/2006/relationships/hyperlink" Target="mailto:Beth.Wharton@doe.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F7033F-B6F4-5450-60E3-43CF1B100AC1}"/>
              </a:ext>
            </a:extLst>
          </p:cNvPr>
          <p:cNvSpPr>
            <a:spLocks noGrp="1"/>
          </p:cNvSpPr>
          <p:nvPr>
            <p:ph type="ctrTitle"/>
          </p:nvPr>
        </p:nvSpPr>
        <p:spPr>
          <a:xfrm>
            <a:off x="0" y="1806919"/>
            <a:ext cx="12191999" cy="1498600"/>
          </a:xfrm>
        </p:spPr>
        <p:txBody>
          <a:bodyPr/>
          <a:lstStyle/>
          <a:p>
            <a:r>
              <a:rPr lang="en-US" sz="4000" dirty="0"/>
              <a:t>Kindergarten Consortium</a:t>
            </a:r>
            <a:br>
              <a:rPr lang="en-US" sz="4000" dirty="0"/>
            </a:br>
            <a:r>
              <a:rPr lang="en-US" sz="4000" dirty="0"/>
              <a:t>Session 1:</a:t>
            </a:r>
            <a:r>
              <a:rPr lang="en-US" sz="4000" b="0" dirty="0"/>
              <a:t> </a:t>
            </a:r>
            <a:r>
              <a:rPr lang="en-US" sz="4000" dirty="0"/>
              <a:t>Understanding Young Learners</a:t>
            </a:r>
          </a:p>
        </p:txBody>
      </p:sp>
      <p:sp>
        <p:nvSpPr>
          <p:cNvPr id="7" name="Subtitle 6">
            <a:extLst>
              <a:ext uri="{FF2B5EF4-FFF2-40B4-BE49-F238E27FC236}">
                <a16:creationId xmlns:a16="http://schemas.microsoft.com/office/drawing/2014/main" id="{425ECB35-71E5-0062-5673-492E8A8BFFD4}"/>
              </a:ext>
            </a:extLst>
          </p:cNvPr>
          <p:cNvSpPr>
            <a:spLocks noGrp="1"/>
          </p:cNvSpPr>
          <p:nvPr>
            <p:ph type="subTitle" idx="1"/>
          </p:nvPr>
        </p:nvSpPr>
        <p:spPr>
          <a:xfrm>
            <a:off x="2" y="3552481"/>
            <a:ext cx="12191998" cy="3203920"/>
          </a:xfrm>
        </p:spPr>
        <p:txBody>
          <a:bodyPr>
            <a:normAutofit/>
          </a:bodyPr>
          <a:lstStyle/>
          <a:p>
            <a:r>
              <a:rPr lang="en-US" dirty="0"/>
              <a:t>Division of Early Childhood Services</a:t>
            </a:r>
          </a:p>
          <a:p>
            <a:r>
              <a:rPr lang="en-US" dirty="0"/>
              <a:t>Office of Kindergarten to Third Grade Education</a:t>
            </a:r>
          </a:p>
          <a:p>
            <a:r>
              <a:rPr lang="en-US" dirty="0">
                <a:solidFill>
                  <a:srgbClr val="000000"/>
                </a:solidFill>
              </a:rPr>
              <a:t>Friday, February 7, 2025 </a:t>
            </a:r>
          </a:p>
          <a:p>
            <a:r>
              <a:rPr lang="en-US" dirty="0"/>
              <a:t>Presented By Beth Wharton, K-3 Coordinator</a:t>
            </a:r>
          </a:p>
        </p:txBody>
      </p:sp>
      <p:sp>
        <p:nvSpPr>
          <p:cNvPr id="5" name="Slide Number Placeholder 4">
            <a:extLst>
              <a:ext uri="{FF2B5EF4-FFF2-40B4-BE49-F238E27FC236}">
                <a16:creationId xmlns:a16="http://schemas.microsoft.com/office/drawing/2014/main" id="{C4AC5F86-71EB-7FFE-B263-9D79519F806C}"/>
              </a:ext>
            </a:extLst>
          </p:cNvPr>
          <p:cNvSpPr>
            <a:spLocks noGrp="1"/>
          </p:cNvSpPr>
          <p:nvPr>
            <p:ph type="sldNum" sz="quarter" idx="4294967295"/>
          </p:nvPr>
        </p:nvSpPr>
        <p:spPr>
          <a:xfrm>
            <a:off x="0" y="0"/>
            <a:ext cx="0" cy="0"/>
          </a:xfrm>
        </p:spPr>
        <p:txBody>
          <a:bodyPr/>
          <a:lstStyle/>
          <a:p>
            <a:fld id="{6F462A92-2A51-47EB-A3F4-C62C1A9E7511}" type="slidenum">
              <a:rPr lang="en-US" smtClean="0"/>
              <a:t>1</a:t>
            </a:fld>
            <a:endParaRPr lang="en-US"/>
          </a:p>
        </p:txBody>
      </p:sp>
    </p:spTree>
    <p:extLst>
      <p:ext uri="{BB962C8B-B14F-4D97-AF65-F5344CB8AC3E}">
        <p14:creationId xmlns:p14="http://schemas.microsoft.com/office/powerpoint/2010/main" val="58946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944773-E84F-43C1-571C-141C742EC919}"/>
              </a:ext>
            </a:extLst>
          </p:cNvPr>
          <p:cNvSpPr>
            <a:spLocks noGrp="1"/>
          </p:cNvSpPr>
          <p:nvPr>
            <p:ph type="title"/>
          </p:nvPr>
        </p:nvSpPr>
        <p:spPr/>
        <p:txBody>
          <a:bodyPr/>
          <a:lstStyle/>
          <a:p>
            <a:r>
              <a:rPr lang="en-US" sz="4000"/>
              <a:t>Physical Activity and Movement</a:t>
            </a:r>
          </a:p>
        </p:txBody>
      </p:sp>
      <p:sp>
        <p:nvSpPr>
          <p:cNvPr id="3" name="Content Placeholder 2">
            <a:extLst>
              <a:ext uri="{FF2B5EF4-FFF2-40B4-BE49-F238E27FC236}">
                <a16:creationId xmlns:a16="http://schemas.microsoft.com/office/drawing/2014/main" id="{A53BA976-8ED6-D94D-86AF-515A1A372159}"/>
              </a:ext>
            </a:extLst>
          </p:cNvPr>
          <p:cNvSpPr>
            <a:spLocks noGrp="1"/>
          </p:cNvSpPr>
          <p:nvPr>
            <p:ph type="body" sz="quarter" idx="11"/>
          </p:nvPr>
        </p:nvSpPr>
        <p:spPr/>
        <p:txBody>
          <a:bodyPr vert="horz" lIns="91440" tIns="45720" rIns="822960" bIns="45720" rtlCol="0" anchor="t">
            <a:normAutofit/>
          </a:bodyPr>
          <a:lstStyle/>
          <a:p>
            <a:pPr marR="0">
              <a:lnSpc>
                <a:spcPct val="150000"/>
              </a:lnSpc>
              <a:spcAft>
                <a:spcPts val="1200"/>
              </a:spcAft>
            </a:pPr>
            <a:r>
              <a:rPr lang="en-US" sz="2800" dirty="0">
                <a:effectLst/>
                <a:latin typeface="Times New Roman"/>
                <a:ea typeface="Arial" panose="020B0604020202020204" pitchFamily="34" charset="0"/>
                <a:cs typeface="Arial"/>
              </a:rPr>
              <a:t>Classroom physical activity can benefit students by:</a:t>
            </a:r>
          </a:p>
          <a:p>
            <a:pPr marR="0" lvl="1">
              <a:lnSpc>
                <a:spcPct val="150000"/>
              </a:lnSpc>
              <a:spcAft>
                <a:spcPts val="1200"/>
              </a:spcAft>
              <a:buFont typeface="Courier New" panose="020B0604020202020204" pitchFamily="34" charset="0"/>
              <a:buChar char="o"/>
            </a:pPr>
            <a:r>
              <a:rPr lang="en-US" sz="2400" dirty="0">
                <a:effectLst/>
                <a:latin typeface="Times New Roman"/>
                <a:ea typeface="Arial" panose="020B0604020202020204" pitchFamily="34" charset="0"/>
                <a:cs typeface="Arial"/>
              </a:rPr>
              <a:t>improving concentration and the ability to stay on-task in the classroom;</a:t>
            </a:r>
          </a:p>
          <a:p>
            <a:pPr marR="0" lvl="1">
              <a:lnSpc>
                <a:spcPct val="150000"/>
              </a:lnSpc>
              <a:spcAft>
                <a:spcPts val="1200"/>
              </a:spcAft>
              <a:buFont typeface="Courier New" panose="020B0604020202020204" pitchFamily="34" charset="0"/>
              <a:buChar char="o"/>
            </a:pPr>
            <a:r>
              <a:rPr lang="en-US" sz="2400" dirty="0">
                <a:effectLst/>
                <a:latin typeface="Times New Roman"/>
                <a:ea typeface="Arial" panose="020B0604020202020204" pitchFamily="34" charset="0"/>
                <a:cs typeface="Arial"/>
              </a:rPr>
              <a:t>reducing disruptive behavior, such as fidgeting in the classroom;</a:t>
            </a:r>
          </a:p>
          <a:p>
            <a:pPr marR="0" lvl="1">
              <a:lnSpc>
                <a:spcPct val="150000"/>
              </a:lnSpc>
              <a:spcAft>
                <a:spcPts val="1200"/>
              </a:spcAft>
              <a:buFont typeface="Courier New" panose="020B0604020202020204" pitchFamily="34" charset="0"/>
              <a:buChar char="o"/>
            </a:pPr>
            <a:r>
              <a:rPr lang="en-US" sz="2400" dirty="0">
                <a:effectLst/>
                <a:latin typeface="Times New Roman"/>
                <a:ea typeface="Arial" panose="020B0604020202020204" pitchFamily="34" charset="0"/>
                <a:cs typeface="Arial"/>
              </a:rPr>
              <a:t>encouraging motivation and engagement in the learning process; and</a:t>
            </a:r>
          </a:p>
          <a:p>
            <a:pPr marR="0" lvl="1">
              <a:lnSpc>
                <a:spcPct val="150000"/>
              </a:lnSpc>
              <a:spcAft>
                <a:spcPts val="1200"/>
              </a:spcAft>
              <a:buFont typeface="Courier New" panose="020B0604020202020204" pitchFamily="34" charset="0"/>
              <a:buChar char="o"/>
            </a:pPr>
            <a:r>
              <a:rPr lang="en-US" sz="2400" dirty="0">
                <a:effectLst/>
                <a:latin typeface="Times New Roman"/>
                <a:ea typeface="Arial" panose="020B0604020202020204" pitchFamily="34" charset="0"/>
                <a:cs typeface="Arial"/>
              </a:rPr>
              <a:t>helping to increase academic performance.</a:t>
            </a:r>
          </a:p>
        </p:txBody>
      </p:sp>
    </p:spTree>
    <p:extLst>
      <p:ext uri="{BB962C8B-B14F-4D97-AF65-F5344CB8AC3E}">
        <p14:creationId xmlns:p14="http://schemas.microsoft.com/office/powerpoint/2010/main" val="115473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C861-76C5-93B6-34F5-07F03CAC377D}"/>
              </a:ext>
            </a:extLst>
          </p:cNvPr>
          <p:cNvSpPr>
            <a:spLocks noGrp="1"/>
          </p:cNvSpPr>
          <p:nvPr>
            <p:ph type="title"/>
          </p:nvPr>
        </p:nvSpPr>
        <p:spPr/>
        <p:txBody>
          <a:bodyPr/>
          <a:lstStyle/>
          <a:p>
            <a:r>
              <a:rPr lang="en-US" sz="4000">
                <a:latin typeface="Palatino Linotype"/>
              </a:rPr>
              <a:t>Language Development (1 of 2)</a:t>
            </a:r>
            <a:endParaRPr lang="en-US"/>
          </a:p>
        </p:txBody>
      </p:sp>
      <p:sp>
        <p:nvSpPr>
          <p:cNvPr id="8" name="Text Placeholder 7">
            <a:extLst>
              <a:ext uri="{FF2B5EF4-FFF2-40B4-BE49-F238E27FC236}">
                <a16:creationId xmlns:a16="http://schemas.microsoft.com/office/drawing/2014/main" id="{685C4210-E90A-00EC-A2E6-E89B0D62C0D9}"/>
              </a:ext>
            </a:extLst>
          </p:cNvPr>
          <p:cNvSpPr>
            <a:spLocks noGrp="1"/>
          </p:cNvSpPr>
          <p:nvPr>
            <p:ph type="body" sz="quarter" idx="11"/>
          </p:nvPr>
        </p:nvSpPr>
        <p:spPr>
          <a:xfrm>
            <a:off x="171451" y="1222375"/>
            <a:ext cx="11849100" cy="4759325"/>
          </a:xfrm>
        </p:spPr>
        <p:txBody>
          <a:bodyPr vert="horz" lIns="91440" tIns="45720" rIns="822960" bIns="45720" rtlCol="0" anchor="t">
            <a:normAutofit/>
          </a:bodyPr>
          <a:lstStyle/>
          <a:p>
            <a:pPr marL="0" indent="0">
              <a:lnSpc>
                <a:spcPct val="150000"/>
              </a:lnSpc>
              <a:spcBef>
                <a:spcPts val="0"/>
              </a:spcBef>
              <a:spcAft>
                <a:spcPts val="0"/>
              </a:spcAft>
              <a:buNone/>
            </a:pPr>
            <a:r>
              <a:rPr lang="en-US" sz="2800" dirty="0">
                <a:latin typeface="Palatino Linotype"/>
                <a:cs typeface="Times New Roman"/>
              </a:rPr>
              <a:t>A developmentally appropriate kindergarten offers children:</a:t>
            </a:r>
          </a:p>
          <a:p>
            <a:pPr>
              <a:lnSpc>
                <a:spcPct val="150000"/>
              </a:lnSpc>
              <a:spcBef>
                <a:spcPts val="0"/>
              </a:spcBef>
              <a:spcAft>
                <a:spcPts val="0"/>
              </a:spcAft>
            </a:pPr>
            <a:r>
              <a:rPr lang="en-US" sz="2800" dirty="0">
                <a:latin typeface="Palatino Linotype"/>
                <a:cs typeface="Times New Roman"/>
              </a:rPr>
              <a:t> a variety of opportunities to interact with books, printed words, writing/ drawing and oral language;</a:t>
            </a:r>
            <a:endParaRPr lang="en-US" sz="2800" dirty="0">
              <a:latin typeface="Palatino Linotype"/>
              <a:ea typeface="Calibri Light"/>
              <a:cs typeface="Times New Roman"/>
            </a:endParaRPr>
          </a:p>
          <a:p>
            <a:pPr>
              <a:lnSpc>
                <a:spcPct val="150000"/>
              </a:lnSpc>
              <a:spcBef>
                <a:spcPts val="0"/>
              </a:spcBef>
              <a:spcAft>
                <a:spcPts val="0"/>
              </a:spcAft>
            </a:pPr>
            <a:r>
              <a:rPr lang="en-US" sz="2800" dirty="0">
                <a:latin typeface="Palatino Linotype"/>
                <a:ea typeface="Calibri Light"/>
                <a:cs typeface="Calibri Light"/>
              </a:rPr>
              <a:t>opportunities to  listen to and understand language; and</a:t>
            </a:r>
          </a:p>
          <a:p>
            <a:pPr>
              <a:lnSpc>
                <a:spcPct val="150000"/>
              </a:lnSpc>
              <a:spcBef>
                <a:spcPts val="0"/>
              </a:spcBef>
              <a:spcAft>
                <a:spcPts val="0"/>
              </a:spcAft>
            </a:pPr>
            <a:r>
              <a:rPr lang="en-US" sz="2800" dirty="0">
                <a:latin typeface="Palatino Linotype"/>
                <a:ea typeface="Calibri Light"/>
                <a:cs typeface="Calibri Light"/>
              </a:rPr>
              <a:t> ways to use language to communicate ideas, thoughts, and feelings.</a:t>
            </a:r>
            <a:endParaRPr lang="en-US" sz="2800" dirty="0">
              <a:solidFill>
                <a:srgbClr val="444444"/>
              </a:solidFill>
              <a:latin typeface="Palatino Linotype"/>
              <a:ea typeface="Calibri Light"/>
              <a:cs typeface="Calibri Light"/>
            </a:endParaRPr>
          </a:p>
        </p:txBody>
      </p:sp>
      <p:sp>
        <p:nvSpPr>
          <p:cNvPr id="5" name="Slide Number Placeholder 4">
            <a:extLst>
              <a:ext uri="{FF2B5EF4-FFF2-40B4-BE49-F238E27FC236}">
                <a16:creationId xmlns:a16="http://schemas.microsoft.com/office/drawing/2014/main" id="{B58E7B57-3297-CC6E-9DF6-86A0BC7B9CCB}"/>
              </a:ext>
            </a:extLst>
          </p:cNvPr>
          <p:cNvSpPr>
            <a:spLocks noGrp="1"/>
          </p:cNvSpPr>
          <p:nvPr>
            <p:ph type="sldNum" sz="quarter" idx="10"/>
          </p:nvPr>
        </p:nvSpPr>
        <p:spPr/>
        <p:txBody>
          <a:bodyPr/>
          <a:lstStyle/>
          <a:p>
            <a:fld id="{A3D1C70C-36A2-44FC-A083-98959550CFF4}" type="slidenum">
              <a:rPr lang="en-US" smtClean="0"/>
              <a:t>11</a:t>
            </a:fld>
            <a:endParaRPr lang="en-US"/>
          </a:p>
        </p:txBody>
      </p:sp>
    </p:spTree>
    <p:extLst>
      <p:ext uri="{BB962C8B-B14F-4D97-AF65-F5344CB8AC3E}">
        <p14:creationId xmlns:p14="http://schemas.microsoft.com/office/powerpoint/2010/main" val="286725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33A4EF-9F62-DAC8-2F12-5F881ED5A3F0}"/>
              </a:ext>
            </a:extLst>
          </p:cNvPr>
          <p:cNvSpPr>
            <a:spLocks noGrp="1"/>
          </p:cNvSpPr>
          <p:nvPr>
            <p:ph type="title"/>
          </p:nvPr>
        </p:nvSpPr>
        <p:spPr/>
        <p:txBody>
          <a:bodyPr/>
          <a:lstStyle/>
          <a:p>
            <a:r>
              <a:rPr lang="en-US" sz="4000" dirty="0">
                <a:latin typeface="+mj-lt"/>
              </a:rPr>
              <a:t>Language Development (2 of 2)</a:t>
            </a:r>
          </a:p>
        </p:txBody>
      </p:sp>
      <p:sp>
        <p:nvSpPr>
          <p:cNvPr id="11" name="Content Placeholder 10">
            <a:extLst>
              <a:ext uri="{FF2B5EF4-FFF2-40B4-BE49-F238E27FC236}">
                <a16:creationId xmlns:a16="http://schemas.microsoft.com/office/drawing/2014/main" id="{B67FF45E-577C-A0E6-C584-A6FA05AE81CB}"/>
              </a:ext>
            </a:extLst>
          </p:cNvPr>
          <p:cNvSpPr txBox="1">
            <a:spLocks noGrp="1"/>
          </p:cNvSpPr>
          <p:nvPr>
            <p:ph type="body" sz="quarter" idx="11"/>
          </p:nvPr>
        </p:nvSpPr>
        <p:spPr>
          <a:xfrm>
            <a:off x="171451" y="1222375"/>
            <a:ext cx="11849100" cy="4952446"/>
          </a:xfrm>
          <a:prstGeom prst="rect">
            <a:avLst/>
          </a:prstGeom>
          <a:noFill/>
        </p:spPr>
        <p:txBody>
          <a:bodyPr wrap="square">
            <a:spAutoFit/>
          </a:bodyPr>
          <a:lstStyle/>
          <a:p>
            <a:pPr algn="l"/>
            <a:r>
              <a:rPr lang="en-US" sz="2800" dirty="0">
                <a:solidFill>
                  <a:srgbClr val="000000"/>
                </a:solidFill>
                <a:latin typeface="+mj-lt"/>
              </a:rPr>
              <a:t>Language development </a:t>
            </a:r>
            <a:r>
              <a:rPr lang="en-US" sz="2800" b="0" i="0" dirty="0">
                <a:solidFill>
                  <a:srgbClr val="000000"/>
                </a:solidFill>
                <a:effectLst/>
                <a:latin typeface="+mj-lt"/>
              </a:rPr>
              <a:t>refers to children’s emerging abilities to understand and use language. </a:t>
            </a:r>
          </a:p>
          <a:p>
            <a:pPr algn="l"/>
            <a:r>
              <a:rPr lang="en-US" sz="2800" b="0" i="0" dirty="0">
                <a:solidFill>
                  <a:srgbClr val="000000"/>
                </a:solidFill>
                <a:effectLst/>
                <a:latin typeface="+mj-lt"/>
              </a:rPr>
              <a:t>Language skills are both receptive and expressive.</a:t>
            </a:r>
          </a:p>
          <a:p>
            <a:r>
              <a:rPr lang="en-US" sz="2800" dirty="0">
                <a:solidFill>
                  <a:srgbClr val="000000"/>
                </a:solidFill>
                <a:latin typeface="+mj-lt"/>
              </a:rPr>
              <a:t>A classroom rich in spoken language and literacy will naturally improve a child’s language development (CDC, 2023).</a:t>
            </a:r>
            <a:r>
              <a:rPr lang="en-US" sz="2800" b="0" i="0" dirty="0">
                <a:solidFill>
                  <a:srgbClr val="000000"/>
                </a:solidFill>
                <a:effectLst/>
                <a:latin typeface="+mj-lt"/>
              </a:rPr>
              <a:t> </a:t>
            </a:r>
          </a:p>
          <a:p>
            <a:r>
              <a:rPr lang="en-US" sz="2800" dirty="0">
                <a:solidFill>
                  <a:srgbClr val="000000"/>
                </a:solidFill>
                <a:latin typeface="+mj-lt"/>
              </a:rPr>
              <a:t>Children </a:t>
            </a:r>
            <a:r>
              <a:rPr lang="en-US" sz="2800" b="0" i="0" dirty="0">
                <a:solidFill>
                  <a:srgbClr val="000000"/>
                </a:solidFill>
                <a:effectLst/>
                <a:latin typeface="+mj-lt"/>
              </a:rPr>
              <a:t>are dependent on oral language skills as young children use oral language skills to learn how to read and write. </a:t>
            </a:r>
            <a:endParaRPr lang="en-US" sz="2800" dirty="0">
              <a:solidFill>
                <a:srgbClr val="000000"/>
              </a:solidFill>
              <a:latin typeface="+mj-lt"/>
            </a:endParaRPr>
          </a:p>
        </p:txBody>
      </p:sp>
    </p:spTree>
    <p:extLst>
      <p:ext uri="{BB962C8B-B14F-4D97-AF65-F5344CB8AC3E}">
        <p14:creationId xmlns:p14="http://schemas.microsoft.com/office/powerpoint/2010/main" val="126794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A273-CBE0-3255-E688-AED46A0704FF}"/>
              </a:ext>
            </a:extLst>
          </p:cNvPr>
          <p:cNvSpPr>
            <a:spLocks noGrp="1"/>
          </p:cNvSpPr>
          <p:nvPr>
            <p:ph type="title"/>
          </p:nvPr>
        </p:nvSpPr>
        <p:spPr/>
        <p:txBody>
          <a:bodyPr/>
          <a:lstStyle/>
          <a:p>
            <a:r>
              <a:rPr lang="en-US" sz="4000" i="0" dirty="0">
                <a:effectLst/>
                <a:latin typeface="+mj-lt"/>
              </a:rPr>
              <a:t>Social and Emotional Learning (SEL)</a:t>
            </a:r>
            <a:endParaRPr lang="en-US" sz="4000" dirty="0">
              <a:latin typeface="+mj-lt"/>
            </a:endParaRPr>
          </a:p>
        </p:txBody>
      </p:sp>
      <p:sp>
        <p:nvSpPr>
          <p:cNvPr id="3" name="Content Placeholder 2">
            <a:extLst>
              <a:ext uri="{FF2B5EF4-FFF2-40B4-BE49-F238E27FC236}">
                <a16:creationId xmlns:a16="http://schemas.microsoft.com/office/drawing/2014/main" id="{B3CB0EE6-FA0A-83F8-FD62-FC0D21367965}"/>
              </a:ext>
            </a:extLst>
          </p:cNvPr>
          <p:cNvSpPr>
            <a:spLocks noGrp="1"/>
          </p:cNvSpPr>
          <p:nvPr>
            <p:ph type="body" sz="quarter" idx="11"/>
          </p:nvPr>
        </p:nvSpPr>
        <p:spPr>
          <a:xfrm>
            <a:off x="171451" y="1020725"/>
            <a:ext cx="11849100" cy="5263117"/>
          </a:xfrm>
        </p:spPr>
        <p:txBody>
          <a:bodyPr>
            <a:normAutofit fontScale="25000" lnSpcReduction="20000"/>
          </a:bodyPr>
          <a:lstStyle/>
          <a:p>
            <a:r>
              <a:rPr lang="en-US" sz="11200" dirty="0">
                <a:solidFill>
                  <a:srgbClr val="000000"/>
                </a:solidFill>
                <a:latin typeface="+mj-lt"/>
              </a:rPr>
              <a:t>A</a:t>
            </a:r>
            <a:r>
              <a:rPr lang="en-US" sz="11200" b="0" i="0" dirty="0">
                <a:solidFill>
                  <a:srgbClr val="000000"/>
                </a:solidFill>
                <a:effectLst/>
                <a:latin typeface="+mj-lt"/>
              </a:rPr>
              <a:t>n integral part of education and human development.</a:t>
            </a:r>
          </a:p>
          <a:p>
            <a:r>
              <a:rPr lang="en-US" sz="11200" b="0" i="0" dirty="0">
                <a:solidFill>
                  <a:srgbClr val="000000"/>
                </a:solidFill>
                <a:effectLst/>
                <a:latin typeface="+mj-lt"/>
              </a:rPr>
              <a:t>The developmental process through which all individuals acquire and apply the knowledge, skills, and attitudes to develop their identity, manage emotions, show empathy for others, establish and maintain supportive relationships, and make responsible and caring decisions</a:t>
            </a:r>
            <a:r>
              <a:rPr lang="en-US" sz="11200" dirty="0">
                <a:solidFill>
                  <a:srgbClr val="000000"/>
                </a:solidFill>
                <a:latin typeface="+mj-lt"/>
              </a:rPr>
              <a:t>.</a:t>
            </a:r>
            <a:endParaRPr lang="en-US" sz="11200" b="0" i="0" dirty="0">
              <a:solidFill>
                <a:srgbClr val="000000"/>
              </a:solidFill>
              <a:effectLst/>
              <a:latin typeface="+mj-lt"/>
            </a:endParaRPr>
          </a:p>
          <a:p>
            <a:r>
              <a:rPr lang="en-US" sz="11200" b="0" i="0" dirty="0">
                <a:solidFill>
                  <a:srgbClr val="000000"/>
                </a:solidFill>
                <a:effectLst/>
                <a:latin typeface="+mj-lt"/>
              </a:rPr>
              <a:t>Schoolwide and involves ongoing planning, implementation, evaluation, and continuous improvement by all members of the school community.</a:t>
            </a:r>
          </a:p>
          <a:p>
            <a:r>
              <a:rPr lang="en-US" sz="11200" dirty="0">
                <a:solidFill>
                  <a:srgbClr val="000000"/>
                </a:solidFill>
                <a:latin typeface="+mj-lt"/>
              </a:rPr>
              <a:t>Reliant </a:t>
            </a:r>
            <a:r>
              <a:rPr lang="en-US" sz="11200" b="0" i="0" dirty="0">
                <a:solidFill>
                  <a:srgbClr val="000000"/>
                </a:solidFill>
                <a:effectLst/>
                <a:latin typeface="+mj-lt"/>
              </a:rPr>
              <a:t>upon a school climate where all students and adults feel respected, supported, and engaged. </a:t>
            </a:r>
          </a:p>
        </p:txBody>
      </p:sp>
    </p:spTree>
    <p:extLst>
      <p:ext uri="{BB962C8B-B14F-4D97-AF65-F5344CB8AC3E}">
        <p14:creationId xmlns:p14="http://schemas.microsoft.com/office/powerpoint/2010/main" val="88366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283A9-C640-47B3-4278-A0AA4CC9E0F2}"/>
              </a:ext>
            </a:extLst>
          </p:cNvPr>
          <p:cNvSpPr>
            <a:spLocks noGrp="1"/>
          </p:cNvSpPr>
          <p:nvPr>
            <p:ph type="title"/>
          </p:nvPr>
        </p:nvSpPr>
        <p:spPr/>
        <p:txBody>
          <a:bodyPr/>
          <a:lstStyle/>
          <a:p>
            <a:r>
              <a:rPr lang="en-US" sz="4000" dirty="0"/>
              <a:t>Five Categories of SEL</a:t>
            </a:r>
          </a:p>
        </p:txBody>
      </p:sp>
      <p:sp>
        <p:nvSpPr>
          <p:cNvPr id="3" name="Content Placeholder 2">
            <a:extLst>
              <a:ext uri="{FF2B5EF4-FFF2-40B4-BE49-F238E27FC236}">
                <a16:creationId xmlns:a16="http://schemas.microsoft.com/office/drawing/2014/main" id="{FC974571-9D83-1972-F45B-87F383177DC2}"/>
              </a:ext>
            </a:extLst>
          </p:cNvPr>
          <p:cNvSpPr>
            <a:spLocks noGrp="1"/>
          </p:cNvSpPr>
          <p:nvPr>
            <p:ph type="body" sz="quarter" idx="11"/>
          </p:nvPr>
        </p:nvSpPr>
        <p:spPr>
          <a:xfrm>
            <a:off x="331304" y="1126475"/>
            <a:ext cx="11022496" cy="5058701"/>
          </a:xfrm>
        </p:spPr>
        <p:txBody>
          <a:bodyPr>
            <a:normAutofit fontScale="25000" lnSpcReduction="20000"/>
          </a:bodyPr>
          <a:lstStyle/>
          <a:p>
            <a:pPr marL="0" indent="0" algn="l">
              <a:buNone/>
            </a:pPr>
            <a:r>
              <a:rPr lang="en-US" sz="8000" b="0" i="0" dirty="0">
                <a:solidFill>
                  <a:srgbClr val="000000"/>
                </a:solidFill>
                <a:effectLst/>
                <a:latin typeface="+mj-lt"/>
              </a:rPr>
              <a:t>CASEL (n.d.) lists five categories below that are interrelated areas of social and emotional development skills and competencies:</a:t>
            </a:r>
          </a:p>
          <a:p>
            <a:pPr algn="l"/>
            <a:r>
              <a:rPr lang="en-US" sz="8000" b="0" i="0" dirty="0">
                <a:solidFill>
                  <a:srgbClr val="000000"/>
                </a:solidFill>
                <a:effectLst/>
                <a:latin typeface="+mj-lt"/>
              </a:rPr>
              <a:t> </a:t>
            </a:r>
            <a:r>
              <a:rPr lang="en-US" sz="8000" dirty="0">
                <a:solidFill>
                  <a:srgbClr val="000000"/>
                </a:solidFill>
                <a:latin typeface="+mj-lt"/>
              </a:rPr>
              <a:t>S</a:t>
            </a:r>
            <a:r>
              <a:rPr lang="en-US" sz="8000" b="0" i="0" dirty="0">
                <a:solidFill>
                  <a:srgbClr val="000000"/>
                </a:solidFill>
                <a:effectLst/>
                <a:latin typeface="+mj-lt"/>
              </a:rPr>
              <a:t>elf-awareness</a:t>
            </a:r>
            <a:r>
              <a:rPr lang="en-US" sz="8000" dirty="0">
                <a:solidFill>
                  <a:srgbClr val="000000"/>
                </a:solidFill>
                <a:effectLst/>
                <a:latin typeface="+mj-lt"/>
              </a:rPr>
              <a:t>-</a:t>
            </a:r>
            <a:r>
              <a:rPr lang="en-US" sz="8000" b="0" i="0" u="none" strike="noStrike" baseline="0" dirty="0">
                <a:solidFill>
                  <a:srgbClr val="000000"/>
                </a:solidFill>
                <a:latin typeface="+mj-lt"/>
              </a:rPr>
              <a:t>the ability to understand one’s own emotions, thoughts, and values and how they influence behavior across contexts. </a:t>
            </a:r>
            <a:endParaRPr lang="en-US" sz="8000" b="0" i="0" dirty="0">
              <a:solidFill>
                <a:srgbClr val="000000"/>
              </a:solidFill>
              <a:effectLst/>
              <a:latin typeface="+mj-lt"/>
            </a:endParaRPr>
          </a:p>
          <a:p>
            <a:pPr algn="l"/>
            <a:r>
              <a:rPr lang="en-US" sz="8000" b="0" i="0" dirty="0">
                <a:solidFill>
                  <a:srgbClr val="000000"/>
                </a:solidFill>
                <a:effectLst/>
                <a:latin typeface="+mj-lt"/>
              </a:rPr>
              <a:t> </a:t>
            </a:r>
            <a:r>
              <a:rPr lang="en-US" sz="8000" dirty="0">
                <a:solidFill>
                  <a:srgbClr val="000000"/>
                </a:solidFill>
                <a:latin typeface="+mj-lt"/>
              </a:rPr>
              <a:t>S</a:t>
            </a:r>
            <a:r>
              <a:rPr lang="en-US" sz="8000" b="0" i="0" dirty="0">
                <a:solidFill>
                  <a:srgbClr val="000000"/>
                </a:solidFill>
                <a:effectLst/>
                <a:latin typeface="+mj-lt"/>
              </a:rPr>
              <a:t>elf-management-t</a:t>
            </a:r>
            <a:r>
              <a:rPr lang="en-US" sz="8000" b="0" i="0" u="none" strike="noStrike" baseline="0" dirty="0">
                <a:solidFill>
                  <a:srgbClr val="000000"/>
                </a:solidFill>
                <a:latin typeface="+mj-lt"/>
              </a:rPr>
              <a:t>he ability to manage one’s emotions, thoughts, and behaviors effectively in different situations and to achieve goals and aspirations. </a:t>
            </a:r>
            <a:endParaRPr lang="en-US" sz="8000" b="0" i="0" dirty="0">
              <a:solidFill>
                <a:srgbClr val="000000"/>
              </a:solidFill>
              <a:effectLst/>
              <a:latin typeface="+mj-lt"/>
            </a:endParaRPr>
          </a:p>
          <a:p>
            <a:pPr algn="l"/>
            <a:r>
              <a:rPr lang="en-US" sz="8000" b="0" i="0" dirty="0">
                <a:solidFill>
                  <a:srgbClr val="000000"/>
                </a:solidFill>
                <a:effectLst/>
                <a:latin typeface="+mj-lt"/>
              </a:rPr>
              <a:t> Social awareness-</a:t>
            </a:r>
            <a:r>
              <a:rPr lang="en-US" sz="8000" b="0" i="0" u="none" strike="noStrike" baseline="0" dirty="0">
                <a:solidFill>
                  <a:srgbClr val="000000"/>
                </a:solidFill>
                <a:latin typeface="+mj-lt"/>
              </a:rPr>
              <a:t>the ability to understand the perspectives of and empathize with others, including those from diverse backgrounds, cultures, and contexts. </a:t>
            </a:r>
            <a:endParaRPr lang="en-US" sz="8000" b="0" i="0" dirty="0">
              <a:solidFill>
                <a:srgbClr val="000000"/>
              </a:solidFill>
              <a:effectLst/>
              <a:latin typeface="+mj-lt"/>
            </a:endParaRPr>
          </a:p>
          <a:p>
            <a:pPr algn="l"/>
            <a:r>
              <a:rPr lang="en-US" sz="8000" b="0" i="0" dirty="0">
                <a:solidFill>
                  <a:srgbClr val="000000"/>
                </a:solidFill>
                <a:effectLst/>
                <a:latin typeface="+mj-lt"/>
              </a:rPr>
              <a:t> </a:t>
            </a:r>
            <a:r>
              <a:rPr lang="en-US" sz="8000" dirty="0">
                <a:solidFill>
                  <a:srgbClr val="000000"/>
                </a:solidFill>
                <a:latin typeface="+mj-lt"/>
              </a:rPr>
              <a:t>R</a:t>
            </a:r>
            <a:r>
              <a:rPr lang="en-US" sz="8000" b="0" i="0" dirty="0">
                <a:solidFill>
                  <a:srgbClr val="000000"/>
                </a:solidFill>
                <a:effectLst/>
                <a:latin typeface="+mj-lt"/>
              </a:rPr>
              <a:t>elationship skills-</a:t>
            </a:r>
            <a:r>
              <a:rPr lang="en-US" sz="8000" b="0" i="0" u="none" strike="noStrike" baseline="0" dirty="0">
                <a:solidFill>
                  <a:srgbClr val="000000"/>
                </a:solidFill>
                <a:latin typeface="+mj-lt"/>
              </a:rPr>
              <a:t>the ability to establish and maintain healthy relationships and to effectively navigate settings with diverse individuals and groups. </a:t>
            </a:r>
            <a:endParaRPr lang="en-US" sz="8000" b="0" i="0" dirty="0">
              <a:solidFill>
                <a:srgbClr val="000000"/>
              </a:solidFill>
              <a:effectLst/>
              <a:latin typeface="+mj-lt"/>
            </a:endParaRPr>
          </a:p>
          <a:p>
            <a:pPr algn="l"/>
            <a:r>
              <a:rPr lang="en-US" sz="8000" dirty="0">
                <a:solidFill>
                  <a:srgbClr val="000000"/>
                </a:solidFill>
                <a:latin typeface="+mj-lt"/>
              </a:rPr>
              <a:t> R</a:t>
            </a:r>
            <a:r>
              <a:rPr lang="en-US" sz="8000" b="0" i="0" dirty="0">
                <a:solidFill>
                  <a:srgbClr val="000000"/>
                </a:solidFill>
                <a:effectLst/>
                <a:latin typeface="+mj-lt"/>
              </a:rPr>
              <a:t>esponsible decision-making-</a:t>
            </a:r>
            <a:r>
              <a:rPr lang="en-US" sz="8000" b="0" i="0" u="none" strike="noStrike" baseline="0" dirty="0">
                <a:solidFill>
                  <a:srgbClr val="000000"/>
                </a:solidFill>
                <a:latin typeface="+mj-lt"/>
              </a:rPr>
              <a:t>the ability to make caring and constructive choices about personal behavior and social interactions across diverse situations.</a:t>
            </a:r>
            <a:endParaRPr lang="en-US" sz="8000" b="0" i="0" dirty="0">
              <a:solidFill>
                <a:srgbClr val="000000"/>
              </a:solidFill>
              <a:effectLst/>
              <a:latin typeface="+mj-lt"/>
            </a:endParaRPr>
          </a:p>
        </p:txBody>
      </p:sp>
    </p:spTree>
    <p:extLst>
      <p:ext uri="{BB962C8B-B14F-4D97-AF65-F5344CB8AC3E}">
        <p14:creationId xmlns:p14="http://schemas.microsoft.com/office/powerpoint/2010/main" val="63767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8C6F-84F5-F0EE-E3EA-117636375927}"/>
              </a:ext>
            </a:extLst>
          </p:cNvPr>
          <p:cNvSpPr>
            <a:spLocks noGrp="1"/>
          </p:cNvSpPr>
          <p:nvPr>
            <p:ph type="title"/>
          </p:nvPr>
        </p:nvSpPr>
        <p:spPr/>
        <p:txBody>
          <a:bodyPr/>
          <a:lstStyle/>
          <a:p>
            <a:r>
              <a:rPr lang="en-US" sz="4000" dirty="0"/>
              <a:t>All About Me</a:t>
            </a:r>
          </a:p>
        </p:txBody>
      </p:sp>
      <p:pic>
        <p:nvPicPr>
          <p:cNvPr id="6" name="Content Placeholder 5" descr="A classroom wall decorated to look like a shelf with portraits of the students' families.">
            <a:extLst>
              <a:ext uri="{FF2B5EF4-FFF2-40B4-BE49-F238E27FC236}">
                <a16:creationId xmlns:a16="http://schemas.microsoft.com/office/drawing/2014/main" id="{689527FA-40A3-F685-0760-BB57191B61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56841" y="1275907"/>
            <a:ext cx="9907344" cy="4981290"/>
          </a:xfrm>
          <a:prstGeom prst="rect">
            <a:avLst/>
          </a:prstGeom>
        </p:spPr>
      </p:pic>
      <p:sp>
        <p:nvSpPr>
          <p:cNvPr id="5" name="Slide Number Placeholder 4">
            <a:extLst>
              <a:ext uri="{FF2B5EF4-FFF2-40B4-BE49-F238E27FC236}">
                <a16:creationId xmlns:a16="http://schemas.microsoft.com/office/drawing/2014/main" id="{CD4B0443-88D3-D9AA-F331-B0E8C5193288}"/>
              </a:ext>
            </a:extLst>
          </p:cNvPr>
          <p:cNvSpPr>
            <a:spLocks noGrp="1"/>
          </p:cNvSpPr>
          <p:nvPr>
            <p:ph type="sldNum" sz="quarter" idx="12"/>
          </p:nvPr>
        </p:nvSpPr>
        <p:spPr/>
        <p:txBody>
          <a:bodyPr/>
          <a:lstStyle/>
          <a:p>
            <a:fld id="{A3D1C70C-36A2-44FC-A083-98959550CFF4}" type="slidenum">
              <a:rPr lang="en-US" smtClean="0"/>
              <a:t>15</a:t>
            </a:fld>
            <a:endParaRPr lang="en-US"/>
          </a:p>
        </p:txBody>
      </p:sp>
    </p:spTree>
    <p:extLst>
      <p:ext uri="{BB962C8B-B14F-4D97-AF65-F5344CB8AC3E}">
        <p14:creationId xmlns:p14="http://schemas.microsoft.com/office/powerpoint/2010/main" val="3630887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3A9F34-53CA-C663-CD90-4893961F6746}"/>
              </a:ext>
            </a:extLst>
          </p:cNvPr>
          <p:cNvSpPr>
            <a:spLocks noGrp="1"/>
          </p:cNvSpPr>
          <p:nvPr>
            <p:ph type="title"/>
          </p:nvPr>
        </p:nvSpPr>
        <p:spPr/>
        <p:txBody>
          <a:bodyPr/>
          <a:lstStyle/>
          <a:p>
            <a:r>
              <a:rPr lang="en-US" sz="4000" dirty="0"/>
              <a:t>All About My Family</a:t>
            </a:r>
          </a:p>
        </p:txBody>
      </p:sp>
      <p:pic>
        <p:nvPicPr>
          <p:cNvPr id="7" name="Picture 6" descr="A classroom wall decorated with clothes and cultural items. The words &quot;our family&quot; are pasted to the wall.">
            <a:extLst>
              <a:ext uri="{FF2B5EF4-FFF2-40B4-BE49-F238E27FC236}">
                <a16:creationId xmlns:a16="http://schemas.microsoft.com/office/drawing/2014/main" id="{BC4C44C7-585E-5C25-9189-D15FB680ED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320" y="1143000"/>
            <a:ext cx="6141378" cy="4984692"/>
          </a:xfrm>
          <a:prstGeom prst="rect">
            <a:avLst/>
          </a:prstGeom>
        </p:spPr>
      </p:pic>
      <p:pic>
        <p:nvPicPr>
          <p:cNvPr id="11" name="Picture 10" descr="A world map on classroom wall surrounded by portaits of students and the flags of their nationalities. Lines of yarn connect them to their countries on the map.">
            <a:extLst>
              <a:ext uri="{FF2B5EF4-FFF2-40B4-BE49-F238E27FC236}">
                <a16:creationId xmlns:a16="http://schemas.microsoft.com/office/drawing/2014/main" id="{40FC2615-F93D-E40E-5302-7BCD53D3C4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697" y="1126475"/>
            <a:ext cx="4584462" cy="5001217"/>
          </a:xfrm>
          <a:prstGeom prst="rect">
            <a:avLst/>
          </a:prstGeom>
        </p:spPr>
      </p:pic>
      <p:sp>
        <p:nvSpPr>
          <p:cNvPr id="5" name="Slide Number Placeholder 4">
            <a:extLst>
              <a:ext uri="{FF2B5EF4-FFF2-40B4-BE49-F238E27FC236}">
                <a16:creationId xmlns:a16="http://schemas.microsoft.com/office/drawing/2014/main" id="{47B027D2-CF73-89B9-F0DB-AC68ACE65707}"/>
              </a:ext>
            </a:extLst>
          </p:cNvPr>
          <p:cNvSpPr>
            <a:spLocks noGrp="1"/>
          </p:cNvSpPr>
          <p:nvPr>
            <p:ph type="sldNum" sz="quarter" idx="10"/>
          </p:nvPr>
        </p:nvSpPr>
        <p:spPr/>
        <p:txBody>
          <a:bodyPr/>
          <a:lstStyle/>
          <a:p>
            <a:fld id="{A3D1C70C-36A2-44FC-A083-98959550CFF4}" type="slidenum">
              <a:rPr lang="en-US" smtClean="0"/>
              <a:t>16</a:t>
            </a:fld>
            <a:endParaRPr lang="en-US"/>
          </a:p>
        </p:txBody>
      </p:sp>
    </p:spTree>
    <p:extLst>
      <p:ext uri="{BB962C8B-B14F-4D97-AF65-F5344CB8AC3E}">
        <p14:creationId xmlns:p14="http://schemas.microsoft.com/office/powerpoint/2010/main" val="2665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5F9C-F2EA-C778-3E00-846A15F572F4}"/>
              </a:ext>
            </a:extLst>
          </p:cNvPr>
          <p:cNvSpPr>
            <a:spLocks noGrp="1"/>
          </p:cNvSpPr>
          <p:nvPr>
            <p:ph type="title"/>
          </p:nvPr>
        </p:nvSpPr>
        <p:spPr>
          <a:xfrm>
            <a:off x="1256841" y="435936"/>
            <a:ext cx="10096959" cy="690540"/>
          </a:xfrm>
        </p:spPr>
        <p:txBody>
          <a:bodyPr/>
          <a:lstStyle/>
          <a:p>
            <a:r>
              <a:rPr lang="en-US" sz="4000" dirty="0"/>
              <a:t>Culturally Responsive Classrooms</a:t>
            </a:r>
          </a:p>
        </p:txBody>
      </p:sp>
      <p:sp>
        <p:nvSpPr>
          <p:cNvPr id="3" name="Content Placeholder 2">
            <a:extLst>
              <a:ext uri="{FF2B5EF4-FFF2-40B4-BE49-F238E27FC236}">
                <a16:creationId xmlns:a16="http://schemas.microsoft.com/office/drawing/2014/main" id="{24F0A49F-ED22-4883-AEA9-0D22C810C957}"/>
              </a:ext>
            </a:extLst>
          </p:cNvPr>
          <p:cNvSpPr>
            <a:spLocks noGrp="1"/>
          </p:cNvSpPr>
          <p:nvPr>
            <p:ph type="body" sz="quarter" idx="11"/>
          </p:nvPr>
        </p:nvSpPr>
        <p:spPr/>
        <p:txBody>
          <a:bodyPr>
            <a:normAutofit/>
          </a:bodyPr>
          <a:lstStyle/>
          <a:p>
            <a:pPr algn="l"/>
            <a:r>
              <a:rPr lang="en-US" sz="2800" dirty="0">
                <a:solidFill>
                  <a:srgbClr val="000000"/>
                </a:solidFill>
                <a:latin typeface="+mj-lt"/>
              </a:rPr>
              <a:t>P</a:t>
            </a:r>
            <a:r>
              <a:rPr lang="en-US" sz="2800" b="0" i="0" dirty="0">
                <a:solidFill>
                  <a:srgbClr val="000000"/>
                </a:solidFill>
                <a:effectLst/>
                <a:latin typeface="+mj-lt"/>
              </a:rPr>
              <a:t>romotes young children’s optimal development and learning. </a:t>
            </a:r>
          </a:p>
          <a:p>
            <a:pPr algn="l"/>
            <a:r>
              <a:rPr lang="en-US" sz="2800" b="0" i="0" dirty="0">
                <a:solidFill>
                  <a:srgbClr val="000000"/>
                </a:solidFill>
                <a:effectLst/>
                <a:latin typeface="+mj-lt"/>
              </a:rPr>
              <a:t>High-quality kindergarten classrooms need to be developmentally appropriate to support all learners in the classroom. </a:t>
            </a:r>
          </a:p>
          <a:p>
            <a:pPr algn="l"/>
            <a:r>
              <a:rPr lang="en-US" sz="2800" b="0" i="0" dirty="0">
                <a:solidFill>
                  <a:srgbClr val="000000"/>
                </a:solidFill>
                <a:effectLst/>
                <a:latin typeface="+mj-lt"/>
              </a:rPr>
              <a:t>The </a:t>
            </a:r>
            <a:r>
              <a:rPr lang="en-US" sz="2800" dirty="0">
                <a:solidFill>
                  <a:srgbClr val="000000"/>
                </a:solidFill>
                <a:latin typeface="+mj-lt"/>
              </a:rPr>
              <a:t>“</a:t>
            </a:r>
            <a:r>
              <a:rPr lang="en-US" sz="2800" b="0" i="0" dirty="0">
                <a:solidFill>
                  <a:srgbClr val="000000"/>
                </a:solidFill>
                <a:effectLst/>
                <a:latin typeface="+mj-lt"/>
              </a:rPr>
              <a:t>whole child” approach to education seeks to address the individuals’ strengths, needs, and interests as they engage in learning.</a:t>
            </a:r>
            <a:endParaRPr lang="en-US" sz="2800" dirty="0">
              <a:latin typeface="+mj-lt"/>
            </a:endParaRPr>
          </a:p>
        </p:txBody>
      </p:sp>
    </p:spTree>
    <p:extLst>
      <p:ext uri="{BB962C8B-B14F-4D97-AF65-F5344CB8AC3E}">
        <p14:creationId xmlns:p14="http://schemas.microsoft.com/office/powerpoint/2010/main" val="54487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156B-6B49-76B8-E064-E2AE5CDE090C}"/>
              </a:ext>
            </a:extLst>
          </p:cNvPr>
          <p:cNvSpPr>
            <a:spLocks noGrp="1"/>
          </p:cNvSpPr>
          <p:nvPr>
            <p:ph type="title"/>
          </p:nvPr>
        </p:nvSpPr>
        <p:spPr/>
        <p:txBody>
          <a:bodyPr/>
          <a:lstStyle/>
          <a:p>
            <a:r>
              <a:rPr lang="en-US" dirty="0"/>
              <a:t>Equity in Schools</a:t>
            </a:r>
          </a:p>
        </p:txBody>
      </p:sp>
      <p:pic>
        <p:nvPicPr>
          <p:cNvPr id="12" name="Picture 11" descr="Kids doing science experiment">
            <a:extLst>
              <a:ext uri="{FF2B5EF4-FFF2-40B4-BE49-F238E27FC236}">
                <a16:creationId xmlns:a16="http://schemas.microsoft.com/office/drawing/2014/main" id="{F45A79F9-3112-85B8-B478-C60D775C8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01"/>
            <a:ext cx="4238365" cy="2535256"/>
          </a:xfrm>
          <a:prstGeom prst="rect">
            <a:avLst/>
          </a:prstGeom>
        </p:spPr>
      </p:pic>
      <p:pic>
        <p:nvPicPr>
          <p:cNvPr id="14" name="Picture 13" descr="Children at school">
            <a:extLst>
              <a:ext uri="{FF2B5EF4-FFF2-40B4-BE49-F238E27FC236}">
                <a16:creationId xmlns:a16="http://schemas.microsoft.com/office/drawing/2014/main" id="{C4A6F8B4-45D4-C212-21BF-5DB53D09C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38" y="1554903"/>
            <a:ext cx="3988905" cy="2206809"/>
          </a:xfrm>
          <a:prstGeom prst="rect">
            <a:avLst/>
          </a:prstGeom>
        </p:spPr>
      </p:pic>
      <p:pic>
        <p:nvPicPr>
          <p:cNvPr id="10" name="Content Placeholder 9" descr="Young boy and girl drawing in class">
            <a:extLst>
              <a:ext uri="{FF2B5EF4-FFF2-40B4-BE49-F238E27FC236}">
                <a16:creationId xmlns:a16="http://schemas.microsoft.com/office/drawing/2014/main" id="{B5F4740F-F74E-1BE9-A101-6410A10BE5E5}"/>
              </a:ext>
            </a:extLst>
          </p:cNvPr>
          <p:cNvPicPr>
            <a:picLocks noGrp="1" noChangeAspect="1"/>
          </p:cNvPicPr>
          <p:nvPr>
            <p:ph idx="13"/>
          </p:nvPr>
        </p:nvPicPr>
        <p:blipFill>
          <a:blip r:embed="rId5">
            <a:extLst>
              <a:ext uri="{28A0092B-C50C-407E-A947-70E740481C1C}">
                <a14:useLocalDpi xmlns:a14="http://schemas.microsoft.com/office/drawing/2010/main" val="0"/>
              </a:ext>
            </a:extLst>
          </a:blip>
          <a:stretch>
            <a:fillRect/>
          </a:stretch>
        </p:blipFill>
        <p:spPr>
          <a:xfrm>
            <a:off x="8090026" y="1340414"/>
            <a:ext cx="4101974" cy="2441842"/>
          </a:xfrm>
        </p:spPr>
      </p:pic>
      <p:pic>
        <p:nvPicPr>
          <p:cNvPr id="8" name="Content Placeholder 7" descr="Children in classroom">
            <a:extLst>
              <a:ext uri="{FF2B5EF4-FFF2-40B4-BE49-F238E27FC236}">
                <a16:creationId xmlns:a16="http://schemas.microsoft.com/office/drawing/2014/main" id="{9ABF0F10-CD3E-9969-32E4-BEFA7DE77DB9}"/>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56841" y="3815356"/>
            <a:ext cx="4926068" cy="2441842"/>
          </a:xfrm>
        </p:spPr>
      </p:pic>
      <p:pic>
        <p:nvPicPr>
          <p:cNvPr id="16" name="Picture 15" descr="Children playing with toy blocks">
            <a:extLst>
              <a:ext uri="{FF2B5EF4-FFF2-40B4-BE49-F238E27FC236}">
                <a16:creationId xmlns:a16="http://schemas.microsoft.com/office/drawing/2014/main" id="{2D7886E8-F1E0-699C-9D0D-D91F3C4641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909" y="3815355"/>
            <a:ext cx="4511744" cy="2495487"/>
          </a:xfrm>
          <a:prstGeom prst="rect">
            <a:avLst/>
          </a:prstGeom>
        </p:spPr>
      </p:pic>
      <p:sp>
        <p:nvSpPr>
          <p:cNvPr id="5" name="Slide Number Placeholder 4">
            <a:extLst>
              <a:ext uri="{FF2B5EF4-FFF2-40B4-BE49-F238E27FC236}">
                <a16:creationId xmlns:a16="http://schemas.microsoft.com/office/drawing/2014/main" id="{46028AFB-6D07-DD80-03CD-146AAE280421}"/>
              </a:ext>
            </a:extLst>
          </p:cNvPr>
          <p:cNvSpPr>
            <a:spLocks noGrp="1"/>
          </p:cNvSpPr>
          <p:nvPr>
            <p:ph type="sldNum" sz="quarter" idx="12"/>
          </p:nvPr>
        </p:nvSpPr>
        <p:spPr/>
        <p:txBody>
          <a:bodyPr/>
          <a:lstStyle/>
          <a:p>
            <a:fld id="{A3D1C70C-36A2-44FC-A083-98959550CFF4}" type="slidenum">
              <a:rPr lang="en-US" smtClean="0"/>
              <a:t>18</a:t>
            </a:fld>
            <a:endParaRPr lang="en-US"/>
          </a:p>
        </p:txBody>
      </p:sp>
    </p:spTree>
    <p:extLst>
      <p:ext uri="{BB962C8B-B14F-4D97-AF65-F5344CB8AC3E}">
        <p14:creationId xmlns:p14="http://schemas.microsoft.com/office/powerpoint/2010/main" val="3776728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7303-87C9-844E-3B5C-50895481EA47}"/>
              </a:ext>
            </a:extLst>
          </p:cNvPr>
          <p:cNvSpPr>
            <a:spLocks noGrp="1"/>
          </p:cNvSpPr>
          <p:nvPr>
            <p:ph type="title"/>
          </p:nvPr>
        </p:nvSpPr>
        <p:spPr/>
        <p:txBody>
          <a:bodyPr/>
          <a:lstStyle/>
          <a:p>
            <a:r>
              <a:rPr lang="en-US" sz="4000">
                <a:latin typeface="Palatino Linotype"/>
              </a:rPr>
              <a:t>Advancing Equity (1 of 2)</a:t>
            </a:r>
            <a:endParaRPr lang="en-US" sz="4000"/>
          </a:p>
        </p:txBody>
      </p:sp>
      <p:sp>
        <p:nvSpPr>
          <p:cNvPr id="6" name="Content Placeholder 5">
            <a:extLst>
              <a:ext uri="{FF2B5EF4-FFF2-40B4-BE49-F238E27FC236}">
                <a16:creationId xmlns:a16="http://schemas.microsoft.com/office/drawing/2014/main" id="{C402EA9C-B4FE-ECB9-A0F5-0B8A27BF729C}"/>
              </a:ext>
            </a:extLst>
          </p:cNvPr>
          <p:cNvSpPr txBox="1">
            <a:spLocks noGrp="1"/>
          </p:cNvSpPr>
          <p:nvPr>
            <p:ph type="body" sz="quarter" idx="11"/>
          </p:nvPr>
        </p:nvSpPr>
        <p:spPr>
          <a:xfrm>
            <a:off x="171451" y="1222375"/>
            <a:ext cx="11849100" cy="3479479"/>
          </a:xfrm>
          <a:prstGeom prst="rect">
            <a:avLst/>
          </a:prstGeom>
          <a:noFill/>
        </p:spPr>
        <p:txBody>
          <a:bodyPr wrap="square">
            <a:spAutoFit/>
          </a:bodyPr>
          <a:lstStyle/>
          <a:p>
            <a:r>
              <a:rPr lang="en-US" sz="2800" b="0" i="0" dirty="0">
                <a:solidFill>
                  <a:srgbClr val="000000"/>
                </a:solidFill>
                <a:effectLst/>
                <a:latin typeface="+mj-lt"/>
              </a:rPr>
              <a:t>Kindergarten children enter school with varying background experiences. </a:t>
            </a:r>
          </a:p>
          <a:p>
            <a:r>
              <a:rPr lang="en-US" sz="2800" b="0" i="0" dirty="0">
                <a:solidFill>
                  <a:srgbClr val="000000"/>
                </a:solidFill>
                <a:effectLst/>
                <a:latin typeface="+mj-lt"/>
              </a:rPr>
              <a:t>Some children enter kindergarten having experiences in a preschool or childcare environment. </a:t>
            </a:r>
          </a:p>
          <a:p>
            <a:r>
              <a:rPr lang="en-US" sz="2800" b="0" i="0" dirty="0">
                <a:solidFill>
                  <a:srgbClr val="000000"/>
                </a:solidFill>
                <a:effectLst/>
                <a:latin typeface="+mj-lt"/>
              </a:rPr>
              <a:t>For others, the kindergarten school environment is their first experience away from family. </a:t>
            </a:r>
          </a:p>
        </p:txBody>
      </p:sp>
    </p:spTree>
    <p:extLst>
      <p:ext uri="{BB962C8B-B14F-4D97-AF65-F5344CB8AC3E}">
        <p14:creationId xmlns:p14="http://schemas.microsoft.com/office/powerpoint/2010/main" val="322718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88D6C2-52B1-999E-7876-7067540396A5}"/>
              </a:ext>
            </a:extLst>
          </p:cNvPr>
          <p:cNvSpPr>
            <a:spLocks noGrp="1"/>
          </p:cNvSpPr>
          <p:nvPr>
            <p:ph type="title"/>
          </p:nvPr>
        </p:nvSpPr>
        <p:spPr/>
        <p:txBody>
          <a:bodyPr/>
          <a:lstStyle/>
          <a:p>
            <a:r>
              <a:rPr lang="en-US" sz="4000" dirty="0"/>
              <a:t>NJDOE Resources </a:t>
            </a:r>
          </a:p>
        </p:txBody>
      </p:sp>
      <p:sp>
        <p:nvSpPr>
          <p:cNvPr id="7" name="Text Placeholder 6">
            <a:extLst>
              <a:ext uri="{FF2B5EF4-FFF2-40B4-BE49-F238E27FC236}">
                <a16:creationId xmlns:a16="http://schemas.microsoft.com/office/drawing/2014/main" id="{533C007C-BEB5-3EF0-296A-194E19BA4FCB}"/>
              </a:ext>
            </a:extLst>
          </p:cNvPr>
          <p:cNvSpPr>
            <a:spLocks noGrp="1"/>
          </p:cNvSpPr>
          <p:nvPr>
            <p:ph type="body" sz="quarter" idx="11"/>
          </p:nvPr>
        </p:nvSpPr>
        <p:spPr/>
        <p:txBody>
          <a:bodyPr>
            <a:normAutofit/>
          </a:bodyPr>
          <a:lstStyle/>
          <a:p>
            <a:pPr marL="0" indent="0">
              <a:buNone/>
            </a:pPr>
            <a:r>
              <a:rPr lang="en-US" sz="2800" dirty="0">
                <a:hlinkClick r:id="rId3"/>
              </a:rPr>
              <a:t>P-3 Alignment Page</a:t>
            </a:r>
            <a:endParaRPr lang="en-US" sz="2800" dirty="0"/>
          </a:p>
          <a:p>
            <a:r>
              <a:rPr lang="en-US" sz="2800" dirty="0"/>
              <a:t>Preschool Guidelines</a:t>
            </a:r>
          </a:p>
          <a:p>
            <a:r>
              <a:rPr lang="en-US" sz="2800" dirty="0"/>
              <a:t>Kindergarten Guidelines</a:t>
            </a:r>
          </a:p>
          <a:p>
            <a:r>
              <a:rPr lang="en-US" sz="2800" dirty="0"/>
              <a:t>First-Third Grade Guidelines</a:t>
            </a:r>
          </a:p>
          <a:p>
            <a:r>
              <a:rPr lang="en-US" sz="2800" dirty="0"/>
              <a:t>Expert Video Library</a:t>
            </a:r>
          </a:p>
          <a:p>
            <a:r>
              <a:rPr lang="en-US" sz="2800" dirty="0"/>
              <a:t>Approaches to Learning </a:t>
            </a:r>
          </a:p>
        </p:txBody>
      </p:sp>
      <p:sp>
        <p:nvSpPr>
          <p:cNvPr id="5" name="Slide Number Placeholder 4">
            <a:extLst>
              <a:ext uri="{FF2B5EF4-FFF2-40B4-BE49-F238E27FC236}">
                <a16:creationId xmlns:a16="http://schemas.microsoft.com/office/drawing/2014/main" id="{3979E123-93BA-E292-9E5C-6B15F6D04C8F}"/>
              </a:ext>
            </a:extLst>
          </p:cNvPr>
          <p:cNvSpPr>
            <a:spLocks noGrp="1"/>
          </p:cNvSpPr>
          <p:nvPr>
            <p:ph type="sldNum" sz="quarter" idx="10"/>
          </p:nvPr>
        </p:nvSpPr>
        <p:spPr/>
        <p:txBody>
          <a:bodyPr/>
          <a:lstStyle/>
          <a:p>
            <a:fld id="{6F462A92-2A51-47EB-A3F4-C62C1A9E7511}" type="slidenum">
              <a:rPr lang="en-US" smtClean="0"/>
              <a:t>2</a:t>
            </a:fld>
            <a:endParaRPr lang="en-US"/>
          </a:p>
        </p:txBody>
      </p:sp>
    </p:spTree>
    <p:extLst>
      <p:ext uri="{BB962C8B-B14F-4D97-AF65-F5344CB8AC3E}">
        <p14:creationId xmlns:p14="http://schemas.microsoft.com/office/powerpoint/2010/main" val="2443877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C67FC-30CF-1D10-8902-F4A61834AC5C}"/>
              </a:ext>
            </a:extLst>
          </p:cNvPr>
          <p:cNvSpPr>
            <a:spLocks noGrp="1"/>
          </p:cNvSpPr>
          <p:nvPr>
            <p:ph type="title"/>
          </p:nvPr>
        </p:nvSpPr>
        <p:spPr/>
        <p:txBody>
          <a:bodyPr/>
          <a:lstStyle/>
          <a:p>
            <a:r>
              <a:rPr lang="en-US" sz="4000">
                <a:latin typeface="Palatino Linotype"/>
              </a:rPr>
              <a:t>Advancing Equity (2 of 2)</a:t>
            </a:r>
            <a:endParaRPr lang="en-US" sz="4000"/>
          </a:p>
        </p:txBody>
      </p:sp>
      <p:sp>
        <p:nvSpPr>
          <p:cNvPr id="3" name="Content Placeholder 2">
            <a:extLst>
              <a:ext uri="{FF2B5EF4-FFF2-40B4-BE49-F238E27FC236}">
                <a16:creationId xmlns:a16="http://schemas.microsoft.com/office/drawing/2014/main" id="{C9F8B71F-ED6D-D671-4849-45B8B7CC33D3}"/>
              </a:ext>
            </a:extLst>
          </p:cNvPr>
          <p:cNvSpPr>
            <a:spLocks noGrp="1"/>
          </p:cNvSpPr>
          <p:nvPr>
            <p:ph idx="1"/>
          </p:nvPr>
        </p:nvSpPr>
        <p:spPr>
          <a:xfrm>
            <a:off x="146292" y="1430627"/>
            <a:ext cx="11890272" cy="4502340"/>
          </a:xfrm>
        </p:spPr>
        <p:txBody>
          <a:bodyPr>
            <a:normAutofit/>
          </a:bodyPr>
          <a:lstStyle/>
          <a:p>
            <a:pPr algn="l"/>
            <a:r>
              <a:rPr lang="en-US" sz="2800" b="0" i="0" dirty="0">
                <a:solidFill>
                  <a:srgbClr val="000000"/>
                </a:solidFill>
                <a:effectLst/>
                <a:latin typeface="+mj-lt"/>
              </a:rPr>
              <a:t>Early childhood educators can advance equity within their school districts. Districts should “provide high-quality early learning programs that build on each child’s unique set of individual and family strengths, cultural background, language(s), abilities, and experiences. </a:t>
            </a:r>
          </a:p>
          <a:p>
            <a:pPr algn="l"/>
            <a:r>
              <a:rPr lang="en-US" sz="2800" b="0" i="0" dirty="0">
                <a:solidFill>
                  <a:srgbClr val="000000"/>
                </a:solidFill>
                <a:effectLst/>
                <a:latin typeface="+mj-lt"/>
              </a:rPr>
              <a:t>Research shows that attending a high-quality full-day kindergarten program can begin to close the opportunity gap (Kay &amp; </a:t>
            </a:r>
            <a:r>
              <a:rPr lang="en-US" sz="2800" b="0" i="0" dirty="0" err="1">
                <a:solidFill>
                  <a:srgbClr val="000000"/>
                </a:solidFill>
                <a:effectLst/>
                <a:latin typeface="+mj-lt"/>
              </a:rPr>
              <a:t>Pennucci</a:t>
            </a:r>
            <a:r>
              <a:rPr lang="en-US" sz="2800" b="0" i="0" dirty="0">
                <a:solidFill>
                  <a:srgbClr val="000000"/>
                </a:solidFill>
                <a:effectLst/>
                <a:latin typeface="+mj-lt"/>
              </a:rPr>
              <a:t>, 2014). </a:t>
            </a:r>
            <a:endParaRPr lang="en-US" sz="2800" dirty="0">
              <a:latin typeface="+mj-lt"/>
            </a:endParaRPr>
          </a:p>
        </p:txBody>
      </p:sp>
    </p:spTree>
    <p:extLst>
      <p:ext uri="{BB962C8B-B14F-4D97-AF65-F5344CB8AC3E}">
        <p14:creationId xmlns:p14="http://schemas.microsoft.com/office/powerpoint/2010/main" val="4097778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9557-A39D-A99A-8B2D-278FD3B0BE1A}"/>
              </a:ext>
            </a:extLst>
          </p:cNvPr>
          <p:cNvSpPr>
            <a:spLocks noGrp="1"/>
          </p:cNvSpPr>
          <p:nvPr>
            <p:ph type="title"/>
          </p:nvPr>
        </p:nvSpPr>
        <p:spPr/>
        <p:txBody>
          <a:bodyPr/>
          <a:lstStyle/>
          <a:p>
            <a:r>
              <a:rPr lang="en-US" sz="4000" dirty="0"/>
              <a:t>Equitable Opportunities</a:t>
            </a:r>
          </a:p>
        </p:txBody>
      </p:sp>
      <p:sp>
        <p:nvSpPr>
          <p:cNvPr id="3" name="Content Placeholder 2">
            <a:extLst>
              <a:ext uri="{FF2B5EF4-FFF2-40B4-BE49-F238E27FC236}">
                <a16:creationId xmlns:a16="http://schemas.microsoft.com/office/drawing/2014/main" id="{19DD8A62-D801-B758-AB9E-1DB83FDF67E9}"/>
              </a:ext>
            </a:extLst>
          </p:cNvPr>
          <p:cNvSpPr>
            <a:spLocks noGrp="1"/>
          </p:cNvSpPr>
          <p:nvPr>
            <p:ph type="body" sz="quarter" idx="11"/>
          </p:nvPr>
        </p:nvSpPr>
        <p:spPr/>
        <p:txBody>
          <a:bodyPr>
            <a:normAutofit fontScale="62500" lnSpcReduction="20000"/>
          </a:bodyPr>
          <a:lstStyle/>
          <a:p>
            <a:pPr algn="l"/>
            <a:r>
              <a:rPr lang="en-US" sz="4000" b="0" i="0" dirty="0">
                <a:solidFill>
                  <a:srgbClr val="000000"/>
                </a:solidFill>
                <a:effectLst/>
                <a:latin typeface="+mj-lt"/>
              </a:rPr>
              <a:t>Ensuring district-wide equity is a crucial part of developing a high-quality kindergarten program. </a:t>
            </a:r>
          </a:p>
          <a:p>
            <a:pPr algn="l"/>
            <a:r>
              <a:rPr lang="en-US" sz="4000" b="0" i="0" dirty="0">
                <a:solidFill>
                  <a:srgbClr val="000000"/>
                </a:solidFill>
                <a:effectLst/>
                <a:latin typeface="+mj-lt"/>
              </a:rPr>
              <a:t>It is important for school districts to make every effort to ensure that their staff is prepared and a part of a professional learning community that focuses on advancing equity in each school environment. </a:t>
            </a:r>
          </a:p>
          <a:p>
            <a:pPr algn="l"/>
            <a:r>
              <a:rPr lang="en-US" sz="4000" b="0" i="0" dirty="0">
                <a:solidFill>
                  <a:srgbClr val="000000"/>
                </a:solidFill>
                <a:effectLst/>
                <a:latin typeface="+mj-lt"/>
              </a:rPr>
              <a:t>In creating this community, it is important to regularly audit procedures and policies with an equity lens. This will ensure that educators are working to even the playing field for all students. </a:t>
            </a:r>
          </a:p>
          <a:p>
            <a:pPr algn="l"/>
            <a:r>
              <a:rPr lang="en-US" sz="4000" b="0" i="0" dirty="0">
                <a:solidFill>
                  <a:srgbClr val="000000"/>
                </a:solidFill>
                <a:effectLst/>
                <a:latin typeface="+mj-lt"/>
              </a:rPr>
              <a:t>Families and community members should be included in this conversation to ensure that everyone has a voice.</a:t>
            </a:r>
          </a:p>
        </p:txBody>
      </p:sp>
    </p:spTree>
    <p:extLst>
      <p:ext uri="{BB962C8B-B14F-4D97-AF65-F5344CB8AC3E}">
        <p14:creationId xmlns:p14="http://schemas.microsoft.com/office/powerpoint/2010/main" val="38425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A02D-9875-B6A2-604C-CC765826B29C}"/>
              </a:ext>
            </a:extLst>
          </p:cNvPr>
          <p:cNvSpPr>
            <a:spLocks noGrp="1"/>
          </p:cNvSpPr>
          <p:nvPr>
            <p:ph type="title"/>
          </p:nvPr>
        </p:nvSpPr>
        <p:spPr>
          <a:xfrm>
            <a:off x="1269197" y="308920"/>
            <a:ext cx="10096959" cy="634142"/>
          </a:xfrm>
        </p:spPr>
        <p:txBody>
          <a:bodyPr/>
          <a:lstStyle/>
          <a:p>
            <a:r>
              <a:rPr lang="en-US" sz="4000" dirty="0">
                <a:latin typeface="+mj-lt"/>
              </a:rPr>
              <a:t>Equity in the Classroom</a:t>
            </a:r>
            <a:endParaRPr lang="en-US" dirty="0"/>
          </a:p>
        </p:txBody>
      </p:sp>
      <p:sp>
        <p:nvSpPr>
          <p:cNvPr id="3" name="Content Placeholder 2">
            <a:extLst>
              <a:ext uri="{FF2B5EF4-FFF2-40B4-BE49-F238E27FC236}">
                <a16:creationId xmlns:a16="http://schemas.microsoft.com/office/drawing/2014/main" id="{A3BDB8CF-2152-BDDC-3C89-DB18744F3D82}"/>
              </a:ext>
            </a:extLst>
          </p:cNvPr>
          <p:cNvSpPr>
            <a:spLocks noGrp="1"/>
          </p:cNvSpPr>
          <p:nvPr>
            <p:ph type="body" sz="quarter" idx="11"/>
          </p:nvPr>
        </p:nvSpPr>
        <p:spPr/>
        <p:txBody>
          <a:bodyPr>
            <a:normAutofit/>
          </a:bodyPr>
          <a:lstStyle/>
          <a:p>
            <a:pPr marL="0" indent="0">
              <a:buNone/>
            </a:pPr>
            <a:r>
              <a:rPr lang="en-US" sz="2800" b="0" i="0" dirty="0">
                <a:solidFill>
                  <a:srgbClr val="000000"/>
                </a:solidFill>
                <a:effectLst/>
                <a:latin typeface="+mj-lt"/>
              </a:rPr>
              <a:t>Educational equity in the classroom:</a:t>
            </a:r>
          </a:p>
          <a:p>
            <a:r>
              <a:rPr lang="en-US" sz="2800" b="0" i="0" dirty="0">
                <a:solidFill>
                  <a:srgbClr val="000000"/>
                </a:solidFill>
                <a:effectLst/>
                <a:latin typeface="+mj-lt"/>
              </a:rPr>
              <a:t>ensures all students can actively engage in learning;</a:t>
            </a:r>
          </a:p>
          <a:p>
            <a:pPr algn="l"/>
            <a:r>
              <a:rPr lang="en-US" sz="2800" b="0" i="0" dirty="0">
                <a:solidFill>
                  <a:srgbClr val="000000"/>
                </a:solidFill>
                <a:effectLst/>
                <a:latin typeface="+mj-lt"/>
              </a:rPr>
              <a:t>critical for school districts to offer opportunities for every student to learn, engage, and grow</a:t>
            </a:r>
            <a:r>
              <a:rPr lang="en-US" sz="2800" dirty="0">
                <a:solidFill>
                  <a:srgbClr val="000000"/>
                </a:solidFill>
                <a:latin typeface="+mj-lt"/>
              </a:rPr>
              <a:t>; and</a:t>
            </a:r>
            <a:endParaRPr lang="en-US" sz="2800" b="0" i="0" dirty="0">
              <a:solidFill>
                <a:srgbClr val="000000"/>
              </a:solidFill>
              <a:effectLst/>
              <a:latin typeface="+mj-lt"/>
            </a:endParaRPr>
          </a:p>
          <a:p>
            <a:pPr algn="l"/>
            <a:r>
              <a:rPr lang="en-US" sz="2800" b="0" i="0" dirty="0">
                <a:solidFill>
                  <a:srgbClr val="000000"/>
                </a:solidFill>
                <a:effectLst/>
                <a:latin typeface="+mj-lt"/>
              </a:rPr>
              <a:t>Includes a district curriculum and approach that values and reflects the diverse backgrounds of the children and families in the community. </a:t>
            </a:r>
            <a:endParaRPr lang="en-US" sz="2800" dirty="0">
              <a:latin typeface="+mj-lt"/>
            </a:endParaRPr>
          </a:p>
        </p:txBody>
      </p:sp>
    </p:spTree>
    <p:extLst>
      <p:ext uri="{BB962C8B-B14F-4D97-AF65-F5344CB8AC3E}">
        <p14:creationId xmlns:p14="http://schemas.microsoft.com/office/powerpoint/2010/main" val="166663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B3B9E0-89D7-B551-1756-F1E25EB6583F}"/>
              </a:ext>
            </a:extLst>
          </p:cNvPr>
          <p:cNvSpPr>
            <a:spLocks noGrp="1"/>
          </p:cNvSpPr>
          <p:nvPr>
            <p:ph type="title"/>
          </p:nvPr>
        </p:nvSpPr>
        <p:spPr/>
        <p:txBody>
          <a:bodyPr/>
          <a:lstStyle/>
          <a:p>
            <a:r>
              <a:rPr lang="en-US" sz="4000" i="0" dirty="0">
                <a:effectLst/>
                <a:latin typeface="+mn-lt"/>
              </a:rPr>
              <a:t>Differentiated Instruction</a:t>
            </a:r>
            <a:endParaRPr lang="en-US" sz="4000" dirty="0">
              <a:latin typeface="+mn-lt"/>
            </a:endParaRPr>
          </a:p>
        </p:txBody>
      </p:sp>
      <p:sp>
        <p:nvSpPr>
          <p:cNvPr id="3" name="Content Placeholder 2">
            <a:extLst>
              <a:ext uri="{FF2B5EF4-FFF2-40B4-BE49-F238E27FC236}">
                <a16:creationId xmlns:a16="http://schemas.microsoft.com/office/drawing/2014/main" id="{734B11F2-3D57-A703-A869-9124E243F890}"/>
              </a:ext>
            </a:extLst>
          </p:cNvPr>
          <p:cNvSpPr>
            <a:spLocks noGrp="1"/>
          </p:cNvSpPr>
          <p:nvPr>
            <p:ph type="body" sz="quarter" idx="11"/>
          </p:nvPr>
        </p:nvSpPr>
        <p:spPr/>
        <p:txBody>
          <a:bodyPr>
            <a:normAutofit/>
          </a:bodyPr>
          <a:lstStyle/>
          <a:p>
            <a:pPr algn="l"/>
            <a:r>
              <a:rPr lang="en-US" sz="2800" b="0" i="0" dirty="0">
                <a:solidFill>
                  <a:srgbClr val="000000"/>
                </a:solidFill>
                <a:effectLst/>
                <a:latin typeface="+mn-lt"/>
              </a:rPr>
              <a:t>Differentiated instruction benefits all students and is considered a universal support used to modify the delivery of core or Tier 1 instruction. </a:t>
            </a:r>
          </a:p>
          <a:p>
            <a:pPr algn="l"/>
            <a:r>
              <a:rPr lang="en-US" sz="2800" b="0" i="0" dirty="0">
                <a:solidFill>
                  <a:srgbClr val="000000"/>
                </a:solidFill>
                <a:effectLst/>
                <a:latin typeface="+mn-lt"/>
              </a:rPr>
              <a:t>Teachers can differentiate in four different categories: content, process, learning environment, and product. </a:t>
            </a:r>
            <a:endParaRPr lang="en-US" sz="2800" dirty="0">
              <a:latin typeface="+mn-lt"/>
            </a:endParaRPr>
          </a:p>
        </p:txBody>
      </p:sp>
    </p:spTree>
    <p:extLst>
      <p:ext uri="{BB962C8B-B14F-4D97-AF65-F5344CB8AC3E}">
        <p14:creationId xmlns:p14="http://schemas.microsoft.com/office/powerpoint/2010/main" val="2936381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961F3A-95D5-A413-59A8-4B7079F9B4A0}"/>
              </a:ext>
            </a:extLst>
          </p:cNvPr>
          <p:cNvSpPr>
            <a:spLocks noGrp="1"/>
          </p:cNvSpPr>
          <p:nvPr>
            <p:ph type="title"/>
          </p:nvPr>
        </p:nvSpPr>
        <p:spPr/>
        <p:txBody>
          <a:bodyPr/>
          <a:lstStyle/>
          <a:p>
            <a:r>
              <a:rPr lang="en-US" sz="4000" dirty="0"/>
              <a:t>Supporting Diverse Learners</a:t>
            </a:r>
          </a:p>
        </p:txBody>
      </p:sp>
      <p:sp>
        <p:nvSpPr>
          <p:cNvPr id="3" name="Content Placeholder 2">
            <a:extLst>
              <a:ext uri="{FF2B5EF4-FFF2-40B4-BE49-F238E27FC236}">
                <a16:creationId xmlns:a16="http://schemas.microsoft.com/office/drawing/2014/main" id="{91F1207D-6E02-4D4B-F636-CF88547D6A0C}"/>
              </a:ext>
            </a:extLst>
          </p:cNvPr>
          <p:cNvSpPr>
            <a:spLocks noGrp="1"/>
          </p:cNvSpPr>
          <p:nvPr>
            <p:ph type="body" sz="quarter" idx="11"/>
          </p:nvPr>
        </p:nvSpPr>
        <p:spPr/>
        <p:txBody>
          <a:bodyPr>
            <a:normAutofit/>
          </a:bodyPr>
          <a:lstStyle/>
          <a:p>
            <a:pPr algn="l"/>
            <a:r>
              <a:rPr lang="en-US" sz="2800" b="0" i="0" dirty="0">
                <a:solidFill>
                  <a:srgbClr val="000000"/>
                </a:solidFill>
                <a:effectLst/>
                <a:latin typeface="+mj-lt"/>
              </a:rPr>
              <a:t>Even when providing students with high-quality differentiated instruction to accommodate unique needs, at times students may require more intensive academic, behavioral, or social and emotional support. </a:t>
            </a:r>
          </a:p>
          <a:p>
            <a:pPr algn="l"/>
            <a:r>
              <a:rPr lang="en-US" sz="2800" b="0" i="0" dirty="0">
                <a:solidFill>
                  <a:srgbClr val="000000"/>
                </a:solidFill>
                <a:effectLst/>
                <a:latin typeface="+mj-lt"/>
              </a:rPr>
              <a:t>These supports are provided to individual or small groups of students and are designed to address specific skills or content needs uncovered through a systematic data collection and analysis process. </a:t>
            </a:r>
            <a:endParaRPr lang="en-US" sz="2800" dirty="0">
              <a:latin typeface="+mj-lt"/>
            </a:endParaRPr>
          </a:p>
        </p:txBody>
      </p:sp>
    </p:spTree>
    <p:extLst>
      <p:ext uri="{BB962C8B-B14F-4D97-AF65-F5344CB8AC3E}">
        <p14:creationId xmlns:p14="http://schemas.microsoft.com/office/powerpoint/2010/main" val="2093480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3D1C-D873-9ACD-A1A7-9BFE2E64F073}"/>
              </a:ext>
            </a:extLst>
          </p:cNvPr>
          <p:cNvSpPr>
            <a:spLocks noGrp="1"/>
          </p:cNvSpPr>
          <p:nvPr>
            <p:ph type="title"/>
          </p:nvPr>
        </p:nvSpPr>
        <p:spPr/>
        <p:txBody>
          <a:bodyPr/>
          <a:lstStyle/>
          <a:p>
            <a:r>
              <a:rPr lang="en-US" sz="4000">
                <a:latin typeface="Palatino Linotype"/>
              </a:rPr>
              <a:t>Additional Support for Diverse Learners</a:t>
            </a:r>
            <a:endParaRPr lang="en-US" sz="4000"/>
          </a:p>
        </p:txBody>
      </p:sp>
      <p:sp>
        <p:nvSpPr>
          <p:cNvPr id="3" name="Content Placeholder 2">
            <a:extLst>
              <a:ext uri="{FF2B5EF4-FFF2-40B4-BE49-F238E27FC236}">
                <a16:creationId xmlns:a16="http://schemas.microsoft.com/office/drawing/2014/main" id="{D6931AD2-E1A7-6A2B-75A3-3711E8F75A29}"/>
              </a:ext>
            </a:extLst>
          </p:cNvPr>
          <p:cNvSpPr>
            <a:spLocks noGrp="1"/>
          </p:cNvSpPr>
          <p:nvPr>
            <p:ph type="body" sz="quarter" idx="11"/>
          </p:nvPr>
        </p:nvSpPr>
        <p:spPr/>
        <p:txBody>
          <a:bodyPr>
            <a:normAutofit/>
          </a:bodyPr>
          <a:lstStyle/>
          <a:p>
            <a:pPr algn="l"/>
            <a:r>
              <a:rPr lang="en-US" sz="2800" dirty="0">
                <a:solidFill>
                  <a:srgbClr val="000000"/>
                </a:solidFill>
                <a:latin typeface="+mj-lt"/>
              </a:rPr>
              <a:t>I</a:t>
            </a:r>
            <a:r>
              <a:rPr lang="en-US" sz="2800" b="0" i="0" dirty="0">
                <a:solidFill>
                  <a:srgbClr val="000000"/>
                </a:solidFill>
                <a:effectLst/>
                <a:latin typeface="+mj-lt"/>
              </a:rPr>
              <a:t>ncreased opportunities to provide immediate feedback to address student misconceptions.</a:t>
            </a:r>
            <a:endParaRPr lang="en-US" sz="2800" dirty="0">
              <a:solidFill>
                <a:srgbClr val="000000"/>
              </a:solidFill>
              <a:latin typeface="+mj-lt"/>
            </a:endParaRPr>
          </a:p>
          <a:p>
            <a:pPr algn="l"/>
            <a:r>
              <a:rPr lang="en-US" sz="2800" dirty="0">
                <a:solidFill>
                  <a:srgbClr val="000000"/>
                </a:solidFill>
                <a:latin typeface="+mj-lt"/>
              </a:rPr>
              <a:t>O</a:t>
            </a:r>
            <a:r>
              <a:rPr lang="en-US" sz="2800" b="0" i="0" dirty="0">
                <a:solidFill>
                  <a:srgbClr val="000000"/>
                </a:solidFill>
                <a:effectLst/>
                <a:latin typeface="+mj-lt"/>
              </a:rPr>
              <a:t>ffering additional opportunities for students to practice skills.</a:t>
            </a:r>
          </a:p>
          <a:p>
            <a:pPr algn="l"/>
            <a:r>
              <a:rPr lang="en-US" sz="2800" b="0" i="0" dirty="0">
                <a:solidFill>
                  <a:srgbClr val="000000"/>
                </a:solidFill>
                <a:effectLst/>
                <a:latin typeface="+mj-lt"/>
              </a:rPr>
              <a:t>At times students may require more intensive support than can be offered in a small group or one-on-one setting. </a:t>
            </a:r>
          </a:p>
        </p:txBody>
      </p:sp>
    </p:spTree>
    <p:extLst>
      <p:ext uri="{BB962C8B-B14F-4D97-AF65-F5344CB8AC3E}">
        <p14:creationId xmlns:p14="http://schemas.microsoft.com/office/powerpoint/2010/main" val="1080257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78EAF9-F22D-A82C-C931-CAE43FC1D2F3}"/>
              </a:ext>
            </a:extLst>
          </p:cNvPr>
          <p:cNvSpPr>
            <a:spLocks noGrp="1"/>
          </p:cNvSpPr>
          <p:nvPr>
            <p:ph type="title"/>
          </p:nvPr>
        </p:nvSpPr>
        <p:spPr/>
        <p:txBody>
          <a:bodyPr/>
          <a:lstStyle/>
          <a:p>
            <a:r>
              <a:rPr lang="en-US" sz="4000"/>
              <a:t>Reflections</a:t>
            </a:r>
          </a:p>
        </p:txBody>
      </p:sp>
      <p:sp>
        <p:nvSpPr>
          <p:cNvPr id="3" name="Content Placeholder 2">
            <a:extLst>
              <a:ext uri="{FF2B5EF4-FFF2-40B4-BE49-F238E27FC236}">
                <a16:creationId xmlns:a16="http://schemas.microsoft.com/office/drawing/2014/main" id="{B12B404A-C6D8-A9AA-579A-C93DF8D763EC}"/>
              </a:ext>
            </a:extLst>
          </p:cNvPr>
          <p:cNvSpPr>
            <a:spLocks noGrp="1"/>
          </p:cNvSpPr>
          <p:nvPr>
            <p:ph type="body" sz="quarter" idx="11"/>
          </p:nvPr>
        </p:nvSpPr>
        <p:spPr/>
        <p:txBody>
          <a:bodyPr>
            <a:normAutofit/>
          </a:bodyPr>
          <a:lstStyle/>
          <a:p>
            <a:r>
              <a:rPr lang="en-US" sz="2800" dirty="0"/>
              <a:t>What were any take aways you had from the session today and how did it connect to your work?</a:t>
            </a:r>
          </a:p>
          <a:p>
            <a:r>
              <a:rPr lang="en-US" sz="2800" dirty="0"/>
              <a:t>How will you turn-key information from Session 1: Understanding Young Learners?</a:t>
            </a:r>
          </a:p>
        </p:txBody>
      </p:sp>
      <p:sp>
        <p:nvSpPr>
          <p:cNvPr id="5" name="Slide Number Placeholder 4">
            <a:extLst>
              <a:ext uri="{FF2B5EF4-FFF2-40B4-BE49-F238E27FC236}">
                <a16:creationId xmlns:a16="http://schemas.microsoft.com/office/drawing/2014/main" id="{96B1878C-2C18-3FAD-1DFC-B50927C023F4}"/>
              </a:ext>
            </a:extLst>
          </p:cNvPr>
          <p:cNvSpPr>
            <a:spLocks noGrp="1"/>
          </p:cNvSpPr>
          <p:nvPr>
            <p:ph type="sldNum" sz="quarter" idx="10"/>
          </p:nvPr>
        </p:nvSpPr>
        <p:spPr/>
        <p:txBody>
          <a:bodyPr/>
          <a:lstStyle/>
          <a:p>
            <a:fld id="{6F462A92-2A51-47EB-A3F4-C62C1A9E7511}" type="slidenum">
              <a:rPr lang="en-US" smtClean="0"/>
              <a:t>26</a:t>
            </a:fld>
            <a:endParaRPr lang="en-US"/>
          </a:p>
        </p:txBody>
      </p:sp>
    </p:spTree>
    <p:extLst>
      <p:ext uri="{BB962C8B-B14F-4D97-AF65-F5344CB8AC3E}">
        <p14:creationId xmlns:p14="http://schemas.microsoft.com/office/powerpoint/2010/main" val="87319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653A-F9B6-A342-7124-8367DB8319CA}"/>
              </a:ext>
            </a:extLst>
          </p:cNvPr>
          <p:cNvSpPr>
            <a:spLocks noGrp="1"/>
          </p:cNvSpPr>
          <p:nvPr>
            <p:ph type="title"/>
          </p:nvPr>
        </p:nvSpPr>
        <p:spPr/>
        <p:txBody>
          <a:bodyPr/>
          <a:lstStyle/>
          <a:p>
            <a:r>
              <a:rPr lang="en-US" sz="4000"/>
              <a:t>References</a:t>
            </a:r>
          </a:p>
        </p:txBody>
      </p:sp>
      <p:sp>
        <p:nvSpPr>
          <p:cNvPr id="10" name="Text Placeholder 9">
            <a:extLst>
              <a:ext uri="{FF2B5EF4-FFF2-40B4-BE49-F238E27FC236}">
                <a16:creationId xmlns:a16="http://schemas.microsoft.com/office/drawing/2014/main" id="{1FF4B45A-4726-6146-E5A1-B13B053764C2}"/>
              </a:ext>
            </a:extLst>
          </p:cNvPr>
          <p:cNvSpPr>
            <a:spLocks noGrp="1"/>
          </p:cNvSpPr>
          <p:nvPr>
            <p:ph type="body" sz="quarter" idx="11"/>
          </p:nvPr>
        </p:nvSpPr>
        <p:spPr>
          <a:xfrm>
            <a:off x="171451" y="1222375"/>
            <a:ext cx="11849100" cy="4914387"/>
          </a:xfrm>
        </p:spPr>
        <p:txBody>
          <a:bodyPr vert="horz" lIns="91440" tIns="45720" rIns="822960" bIns="45720" rtlCol="0" anchor="t">
            <a:noAutofit/>
          </a:bodyPr>
          <a:lstStyle/>
          <a:p>
            <a:r>
              <a:rPr lang="en-US" sz="2000" b="0" i="0" dirty="0">
                <a:solidFill>
                  <a:srgbClr val="000000"/>
                </a:solidFill>
                <a:effectLst/>
                <a:latin typeface="+mj-lt"/>
              </a:rPr>
              <a:t>Center for Disease Control and Prevention. (2023). Child development basics. U.S. Department of Health &amp; Human Services. </a:t>
            </a:r>
            <a:r>
              <a:rPr lang="en-US" sz="2000" u="sng" dirty="0">
                <a:solidFill>
                  <a:srgbClr val="467886"/>
                </a:solidFill>
                <a:effectLst/>
                <a:latin typeface="+mj-lt"/>
                <a:ea typeface="Aptos" panose="020B0004020202020204" pitchFamily="34" charset="0"/>
                <a:cs typeface="Aptos" panose="020B0004020202020204" pitchFamily="34" charset="0"/>
                <a:hlinkClick r:id="rId3"/>
              </a:rPr>
              <a:t>https://www.cdc.gov/child-development/index.html</a:t>
            </a:r>
            <a:endParaRPr lang="en-US" sz="2000" dirty="0">
              <a:solidFill>
                <a:srgbClr val="000000"/>
              </a:solidFill>
              <a:latin typeface="+mj-lt"/>
            </a:endParaRPr>
          </a:p>
          <a:p>
            <a:r>
              <a:rPr lang="en-US" sz="2000" b="0" i="0" u="none" strike="noStrike" baseline="0" dirty="0">
                <a:solidFill>
                  <a:srgbClr val="000000"/>
                </a:solidFill>
                <a:latin typeface="+mj-lt"/>
              </a:rPr>
              <a:t>Collaborative for Academic, Social, and Emotional Learning. (n.d.). </a:t>
            </a:r>
            <a:r>
              <a:rPr lang="en-US" sz="2000" b="0" i="1" u="none" strike="noStrike" baseline="0" dirty="0">
                <a:solidFill>
                  <a:srgbClr val="000000"/>
                </a:solidFill>
                <a:latin typeface="+mj-lt"/>
              </a:rPr>
              <a:t>What is social emotional learning? </a:t>
            </a:r>
            <a:r>
              <a:rPr lang="en-US" sz="2000" b="0" i="0" u="none" strike="noStrike" baseline="0" dirty="0">
                <a:solidFill>
                  <a:srgbClr val="000000"/>
                </a:solidFill>
                <a:latin typeface="+mj-lt"/>
                <a:hlinkClick r:id="rId4"/>
              </a:rPr>
              <a:t>https://schoolguide.casel.org/what-is-sel/what-is-sel/</a:t>
            </a:r>
            <a:endParaRPr lang="en-US" sz="2000" b="0" i="0" u="none" strike="noStrike" baseline="0" dirty="0">
              <a:solidFill>
                <a:srgbClr val="000000"/>
              </a:solidFill>
              <a:latin typeface="+mj-lt"/>
            </a:endParaRPr>
          </a:p>
          <a:p>
            <a:r>
              <a:rPr lang="en-US" sz="2000" dirty="0">
                <a:solidFill>
                  <a:srgbClr val="000000"/>
                </a:solidFill>
                <a:latin typeface="+mj-lt"/>
              </a:rPr>
              <a:t>Freschi, E. (2023). Developmentally appropriate practice in kindergarten: Observation guide. Center to Improve Social and Emotional Learning and School Safety at </a:t>
            </a:r>
            <a:r>
              <a:rPr lang="en-US" sz="2000" dirty="0" err="1">
                <a:solidFill>
                  <a:srgbClr val="000000"/>
                </a:solidFill>
                <a:latin typeface="+mj-lt"/>
              </a:rPr>
              <a:t>WestEd</a:t>
            </a:r>
            <a:r>
              <a:rPr lang="en-US" sz="2000" dirty="0">
                <a:solidFill>
                  <a:srgbClr val="000000"/>
                </a:solidFill>
                <a:latin typeface="+mj-lt"/>
              </a:rPr>
              <a:t>.</a:t>
            </a:r>
          </a:p>
          <a:p>
            <a:r>
              <a:rPr lang="en-US" sz="2000" b="0" i="0" dirty="0">
                <a:solidFill>
                  <a:srgbClr val="000000"/>
                </a:solidFill>
                <a:effectLst/>
                <a:latin typeface="+mj-lt"/>
              </a:rPr>
              <a:t>Kay, N., &amp; </a:t>
            </a:r>
            <a:r>
              <a:rPr lang="en-US" sz="2000" b="0" i="0" dirty="0" err="1">
                <a:solidFill>
                  <a:srgbClr val="000000"/>
                </a:solidFill>
                <a:effectLst/>
                <a:latin typeface="+mj-lt"/>
              </a:rPr>
              <a:t>Pennucci</a:t>
            </a:r>
            <a:r>
              <a:rPr lang="en-US" sz="2000" b="0" i="0" dirty="0">
                <a:solidFill>
                  <a:srgbClr val="000000"/>
                </a:solidFill>
                <a:effectLst/>
                <a:latin typeface="+mj-lt"/>
              </a:rPr>
              <a:t>, A. (2014). Full-day kindergarten: A review of the evidence and benefit-cost analysis (Doc. No. 14-01-2202). Washington State Institute for Public Policy.</a:t>
            </a:r>
          </a:p>
        </p:txBody>
      </p:sp>
      <p:sp>
        <p:nvSpPr>
          <p:cNvPr id="5" name="Slide Number Placeholder 4">
            <a:extLst>
              <a:ext uri="{FF2B5EF4-FFF2-40B4-BE49-F238E27FC236}">
                <a16:creationId xmlns:a16="http://schemas.microsoft.com/office/drawing/2014/main" id="{85651D4B-2A12-D6D9-ECD3-56F9D637B1C7}"/>
              </a:ext>
            </a:extLst>
          </p:cNvPr>
          <p:cNvSpPr>
            <a:spLocks noGrp="1"/>
          </p:cNvSpPr>
          <p:nvPr>
            <p:ph type="sldNum" sz="quarter" idx="10"/>
          </p:nvPr>
        </p:nvSpPr>
        <p:spPr/>
        <p:txBody>
          <a:bodyPr/>
          <a:lstStyle/>
          <a:p>
            <a:fld id="{A3D1C70C-36A2-44FC-A083-98959550CFF4}" type="slidenum">
              <a:rPr lang="en-US" smtClean="0"/>
              <a:t>27</a:t>
            </a:fld>
            <a:endParaRPr lang="en-US"/>
          </a:p>
        </p:txBody>
      </p:sp>
    </p:spTree>
    <p:extLst>
      <p:ext uri="{BB962C8B-B14F-4D97-AF65-F5344CB8AC3E}">
        <p14:creationId xmlns:p14="http://schemas.microsoft.com/office/powerpoint/2010/main" val="6030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8BA-44FC-0170-9A47-06A3B4939B44}"/>
              </a:ext>
            </a:extLst>
          </p:cNvPr>
          <p:cNvSpPr>
            <a:spLocks noGrp="1"/>
          </p:cNvSpPr>
          <p:nvPr>
            <p:ph type="title"/>
          </p:nvPr>
        </p:nvSpPr>
        <p:spPr/>
        <p:txBody>
          <a:bodyPr/>
          <a:lstStyle/>
          <a:p>
            <a:r>
              <a:rPr lang="en-US" sz="4000"/>
              <a:t>Follow Us on Social Media</a:t>
            </a:r>
          </a:p>
        </p:txBody>
      </p:sp>
      <p:sp>
        <p:nvSpPr>
          <p:cNvPr id="3" name="Text Placeholder 2">
            <a:extLst>
              <a:ext uri="{FF2B5EF4-FFF2-40B4-BE49-F238E27FC236}">
                <a16:creationId xmlns:a16="http://schemas.microsoft.com/office/drawing/2014/main" id="{44DF877A-4764-1162-7123-E7F0FC9CA3B3}"/>
              </a:ext>
            </a:extLst>
          </p:cNvPr>
          <p:cNvSpPr>
            <a:spLocks noGrp="1"/>
          </p:cNvSpPr>
          <p:nvPr>
            <p:ph type="body" sz="quarter" idx="18"/>
          </p:nvPr>
        </p:nvSpPr>
        <p:spPr/>
        <p:txBody>
          <a:bodyPr/>
          <a:lstStyle/>
          <a:p>
            <a:r>
              <a:rPr lang="en-US" sz="1400" dirty="0"/>
              <a:t>Facebook: </a:t>
            </a:r>
            <a:br>
              <a:rPr lang="en-US" sz="1400" dirty="0"/>
            </a:br>
            <a:r>
              <a:rPr lang="en-US" sz="1400" dirty="0"/>
              <a:t>@njdeptofed</a:t>
            </a:r>
          </a:p>
        </p:txBody>
      </p:sp>
      <p:sp>
        <p:nvSpPr>
          <p:cNvPr id="4" name="Text Placeholder 3">
            <a:extLst>
              <a:ext uri="{FF2B5EF4-FFF2-40B4-BE49-F238E27FC236}">
                <a16:creationId xmlns:a16="http://schemas.microsoft.com/office/drawing/2014/main" id="{4F7534DB-B373-4FE4-44DA-DEFD0DE3C6A8}"/>
              </a:ext>
            </a:extLst>
          </p:cNvPr>
          <p:cNvSpPr>
            <a:spLocks noGrp="1"/>
          </p:cNvSpPr>
          <p:nvPr>
            <p:ph type="body" sz="quarter" idx="19"/>
          </p:nvPr>
        </p:nvSpPr>
        <p:spPr/>
        <p:txBody>
          <a:bodyPr/>
          <a:lstStyle/>
          <a:p>
            <a:r>
              <a:rPr lang="en-US" sz="1400"/>
              <a:t>Instagram: </a:t>
            </a:r>
            <a:br>
              <a:rPr lang="en-US" sz="1400"/>
            </a:br>
            <a:r>
              <a:rPr lang="en-US" sz="1400"/>
              <a:t>@newjerseydoe</a:t>
            </a:r>
          </a:p>
        </p:txBody>
      </p:sp>
      <p:sp>
        <p:nvSpPr>
          <p:cNvPr id="5" name="Text Placeholder 4">
            <a:extLst>
              <a:ext uri="{FF2B5EF4-FFF2-40B4-BE49-F238E27FC236}">
                <a16:creationId xmlns:a16="http://schemas.microsoft.com/office/drawing/2014/main" id="{9D829465-9614-F4A7-2745-4442655ECD23}"/>
              </a:ext>
            </a:extLst>
          </p:cNvPr>
          <p:cNvSpPr>
            <a:spLocks noGrp="1"/>
          </p:cNvSpPr>
          <p:nvPr>
            <p:ph type="body" sz="quarter" idx="20"/>
          </p:nvPr>
        </p:nvSpPr>
        <p:spPr>
          <a:xfrm>
            <a:off x="7157716" y="2540792"/>
            <a:ext cx="3222071" cy="914400"/>
          </a:xfrm>
        </p:spPr>
        <p:txBody>
          <a:bodyPr/>
          <a:lstStyle/>
          <a:p>
            <a:r>
              <a:rPr lang="en-US" sz="1600"/>
              <a:t>LinkedIn: </a:t>
            </a:r>
            <a:br>
              <a:rPr lang="en-US" sz="1600"/>
            </a:br>
            <a:r>
              <a:rPr lang="en-US"/>
              <a:t>New Jersey Department of Education</a:t>
            </a:r>
            <a:endParaRPr lang="en-US" sz="1600"/>
          </a:p>
        </p:txBody>
      </p:sp>
      <p:sp>
        <p:nvSpPr>
          <p:cNvPr id="6" name="Text Placeholder 5">
            <a:extLst>
              <a:ext uri="{FF2B5EF4-FFF2-40B4-BE49-F238E27FC236}">
                <a16:creationId xmlns:a16="http://schemas.microsoft.com/office/drawing/2014/main" id="{6D7DB17C-4391-4447-9B73-1C6D87CCAF5D}"/>
              </a:ext>
            </a:extLst>
          </p:cNvPr>
          <p:cNvSpPr>
            <a:spLocks noGrp="1"/>
          </p:cNvSpPr>
          <p:nvPr>
            <p:ph type="body" sz="quarter" idx="21"/>
          </p:nvPr>
        </p:nvSpPr>
        <p:spPr/>
        <p:txBody>
          <a:bodyPr/>
          <a:lstStyle/>
          <a:p>
            <a:r>
              <a:rPr lang="en-US" sz="1400"/>
              <a:t>Threads:</a:t>
            </a:r>
            <a:br>
              <a:rPr lang="en-US" sz="1400"/>
            </a:br>
            <a:r>
              <a:rPr lang="en-US" sz="1400"/>
              <a:t>@NewJerseyDOE</a:t>
            </a:r>
          </a:p>
        </p:txBody>
      </p:sp>
      <p:sp>
        <p:nvSpPr>
          <p:cNvPr id="7" name="Text Placeholder 6">
            <a:extLst>
              <a:ext uri="{FF2B5EF4-FFF2-40B4-BE49-F238E27FC236}">
                <a16:creationId xmlns:a16="http://schemas.microsoft.com/office/drawing/2014/main" id="{3A9B9AE2-0CAE-F8C7-5904-BB5585BD075C}"/>
              </a:ext>
            </a:extLst>
          </p:cNvPr>
          <p:cNvSpPr>
            <a:spLocks noGrp="1"/>
          </p:cNvSpPr>
          <p:nvPr>
            <p:ph type="body" sz="quarter" idx="16"/>
          </p:nvPr>
        </p:nvSpPr>
        <p:spPr/>
        <p:txBody>
          <a:bodyPr/>
          <a:lstStyle/>
          <a:p>
            <a:r>
              <a:rPr lang="en-US" sz="1400"/>
              <a:t>X: @NewJerseyDOE</a:t>
            </a:r>
          </a:p>
        </p:txBody>
      </p:sp>
      <p:sp>
        <p:nvSpPr>
          <p:cNvPr id="8" name="Text Placeholder 7">
            <a:extLst>
              <a:ext uri="{FF2B5EF4-FFF2-40B4-BE49-F238E27FC236}">
                <a16:creationId xmlns:a16="http://schemas.microsoft.com/office/drawing/2014/main" id="{CD71530C-A2CF-90BE-687C-3FB18D13E934}"/>
              </a:ext>
            </a:extLst>
          </p:cNvPr>
          <p:cNvSpPr>
            <a:spLocks noGrp="1"/>
          </p:cNvSpPr>
          <p:nvPr>
            <p:ph type="body" sz="quarter" idx="17"/>
          </p:nvPr>
        </p:nvSpPr>
        <p:spPr/>
        <p:txBody>
          <a:bodyPr/>
          <a:lstStyle/>
          <a:p>
            <a:r>
              <a:rPr lang="en-US" sz="1600"/>
              <a:t>YouTube: </a:t>
            </a:r>
            <a:r>
              <a:rPr lang="en-US" sz="1400"/>
              <a:t>@newjerseydepartmentofeduca6565</a:t>
            </a:r>
          </a:p>
        </p:txBody>
      </p:sp>
      <p:sp>
        <p:nvSpPr>
          <p:cNvPr id="9" name="Slide Number Placeholder 8">
            <a:extLst>
              <a:ext uri="{FF2B5EF4-FFF2-40B4-BE49-F238E27FC236}">
                <a16:creationId xmlns:a16="http://schemas.microsoft.com/office/drawing/2014/main" id="{D0F7168A-CC49-56E6-B127-660AAE5DD0C5}"/>
              </a:ext>
            </a:extLst>
          </p:cNvPr>
          <p:cNvSpPr>
            <a:spLocks noGrp="1"/>
          </p:cNvSpPr>
          <p:nvPr>
            <p:ph type="sldNum" sz="quarter" idx="10"/>
          </p:nvPr>
        </p:nvSpPr>
        <p:spPr/>
        <p:txBody>
          <a:bodyPr/>
          <a:lstStyle/>
          <a:p>
            <a:fld id="{A3D1C70C-36A2-44FC-A083-98959550CFF4}" type="slidenum">
              <a:rPr lang="en-US" smtClean="0"/>
              <a:pPr/>
              <a:t>28</a:t>
            </a:fld>
            <a:endParaRPr lang="en-US"/>
          </a:p>
        </p:txBody>
      </p:sp>
    </p:spTree>
    <p:extLst>
      <p:ext uri="{BB962C8B-B14F-4D97-AF65-F5344CB8AC3E}">
        <p14:creationId xmlns:p14="http://schemas.microsoft.com/office/powerpoint/2010/main" val="2529699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sz="4000" dirty="0"/>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lstStyle/>
          <a:p>
            <a:r>
              <a:rPr lang="en-US"/>
              <a:t>New Jersey Department of Education: </a:t>
            </a:r>
            <a:r>
              <a:rPr lang="en-US">
                <a:solidFill>
                  <a:srgbClr val="0000FF"/>
                </a:solidFill>
                <a:hlinkClick r:id="rId2" action="ppaction://hlinkfile">
                  <a:extLst>
                    <a:ext uri="{A12FA001-AC4F-418D-AE19-62706E023703}">
                      <ahyp:hlinkClr xmlns:ahyp="http://schemas.microsoft.com/office/drawing/2018/hyperlinkcolor" val="tx"/>
                    </a:ext>
                  </a:extLst>
                </a:hlinkClick>
              </a:rPr>
              <a:t>nj.gov/education</a:t>
            </a:r>
            <a:endParaRPr lang="en-US">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1" y="3608515"/>
            <a:ext cx="12191999" cy="2538285"/>
          </a:xfrm>
        </p:spPr>
        <p:txBody>
          <a:bodyPr>
            <a:normAutofit/>
          </a:bodyPr>
          <a:lstStyle/>
          <a:p>
            <a:pPr>
              <a:lnSpc>
                <a:spcPct val="200000"/>
              </a:lnSpc>
            </a:pPr>
            <a:r>
              <a:rPr lang="en-US" sz="3200" dirty="0">
                <a:latin typeface="Palatino Linotype"/>
                <a:hlinkClick r:id="rId3"/>
              </a:rPr>
              <a:t>https://www.nj.gov/education/earlychildhood/</a:t>
            </a:r>
            <a:endParaRPr lang="en-US" dirty="0"/>
          </a:p>
          <a:p>
            <a:r>
              <a:rPr lang="en-US" dirty="0">
                <a:hlinkClick r:id="rId4"/>
              </a:rPr>
              <a:t>Beth.Wharton@doe.gov</a:t>
            </a:r>
            <a:endParaRPr lang="en-US" dirty="0"/>
          </a:p>
          <a:p>
            <a:endParaRPr lang="en-US" dirty="0"/>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115392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E064-C45E-DD7D-B1BD-CE730D35BB86}"/>
              </a:ext>
            </a:extLst>
          </p:cNvPr>
          <p:cNvSpPr>
            <a:spLocks noGrp="1"/>
          </p:cNvSpPr>
          <p:nvPr>
            <p:ph type="title"/>
          </p:nvPr>
        </p:nvSpPr>
        <p:spPr>
          <a:xfrm>
            <a:off x="1276087" y="255822"/>
            <a:ext cx="10154832" cy="701866"/>
          </a:xfrm>
        </p:spPr>
        <p:txBody>
          <a:bodyPr/>
          <a:lstStyle/>
          <a:p>
            <a:r>
              <a:rPr lang="en-US" sz="4000" dirty="0">
                <a:latin typeface="Palatino Linotype"/>
              </a:rPr>
              <a:t>Understanding Young Learners (1 of 5)</a:t>
            </a:r>
            <a:endParaRPr lang="en-US" sz="4000" b="0" dirty="0">
              <a:solidFill>
                <a:srgbClr val="000000"/>
              </a:solidFill>
              <a:latin typeface="Palatino Linotype"/>
            </a:endParaRPr>
          </a:p>
        </p:txBody>
      </p:sp>
      <p:pic>
        <p:nvPicPr>
          <p:cNvPr id="6" name="Picture 5" descr="Group of smiling children at school">
            <a:extLst>
              <a:ext uri="{FF2B5EF4-FFF2-40B4-BE49-F238E27FC236}">
                <a16:creationId xmlns:a16="http://schemas.microsoft.com/office/drawing/2014/main" id="{8ECAC5FB-A7D8-C57A-F502-0D8E8C4EA85F}"/>
              </a:ext>
            </a:extLst>
          </p:cNvPr>
          <p:cNvPicPr>
            <a:picLocks noChangeAspect="1"/>
          </p:cNvPicPr>
          <p:nvPr/>
        </p:nvPicPr>
        <p:blipFill>
          <a:blip r:embed="rId2"/>
          <a:stretch>
            <a:fillRect/>
          </a:stretch>
        </p:blipFill>
        <p:spPr>
          <a:xfrm>
            <a:off x="1657350" y="1042832"/>
            <a:ext cx="8877300" cy="5129220"/>
          </a:xfrm>
          <a:prstGeom prst="rect">
            <a:avLst/>
          </a:prstGeom>
        </p:spPr>
      </p:pic>
      <p:sp>
        <p:nvSpPr>
          <p:cNvPr id="5" name="Slide Number Placeholder 4">
            <a:extLst>
              <a:ext uri="{FF2B5EF4-FFF2-40B4-BE49-F238E27FC236}">
                <a16:creationId xmlns:a16="http://schemas.microsoft.com/office/drawing/2014/main" id="{1730513C-816D-BA50-6175-F46B05D15B2E}"/>
              </a:ext>
            </a:extLst>
          </p:cNvPr>
          <p:cNvSpPr>
            <a:spLocks noGrp="1"/>
          </p:cNvSpPr>
          <p:nvPr>
            <p:ph type="sldNum" sz="quarter" idx="12"/>
          </p:nvPr>
        </p:nvSpPr>
        <p:spPr/>
        <p:txBody>
          <a:bodyPr/>
          <a:lstStyle/>
          <a:p>
            <a:fld id="{A3D1C70C-36A2-44FC-A083-98959550CFF4}" type="slidenum">
              <a:rPr lang="en-US" smtClean="0"/>
              <a:t>3</a:t>
            </a:fld>
            <a:endParaRPr lang="en-US"/>
          </a:p>
        </p:txBody>
      </p:sp>
    </p:spTree>
    <p:extLst>
      <p:ext uri="{BB962C8B-B14F-4D97-AF65-F5344CB8AC3E}">
        <p14:creationId xmlns:p14="http://schemas.microsoft.com/office/powerpoint/2010/main" val="412181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E5CE-4C8B-7719-0D14-2EEAC318FEFA}"/>
              </a:ext>
            </a:extLst>
          </p:cNvPr>
          <p:cNvSpPr>
            <a:spLocks noGrp="1"/>
          </p:cNvSpPr>
          <p:nvPr>
            <p:ph type="title"/>
          </p:nvPr>
        </p:nvSpPr>
        <p:spPr/>
        <p:txBody>
          <a:bodyPr/>
          <a:lstStyle/>
          <a:p>
            <a:r>
              <a:rPr lang="en-US" sz="4000" dirty="0">
                <a:latin typeface="Palatino Linotype"/>
              </a:rPr>
              <a:t>Understanding Young Learners (2 of 5)</a:t>
            </a:r>
            <a:endParaRPr lang="en-US" sz="4000" dirty="0"/>
          </a:p>
        </p:txBody>
      </p:sp>
      <p:sp>
        <p:nvSpPr>
          <p:cNvPr id="3" name="Content Placeholder 2">
            <a:extLst>
              <a:ext uri="{FF2B5EF4-FFF2-40B4-BE49-F238E27FC236}">
                <a16:creationId xmlns:a16="http://schemas.microsoft.com/office/drawing/2014/main" id="{A8A7CBD7-CF51-72C4-400B-61D306123680}"/>
              </a:ext>
            </a:extLst>
          </p:cNvPr>
          <p:cNvSpPr>
            <a:spLocks noGrp="1"/>
          </p:cNvSpPr>
          <p:nvPr>
            <p:ph idx="1"/>
          </p:nvPr>
        </p:nvSpPr>
        <p:spPr>
          <a:xfrm>
            <a:off x="146292" y="1430627"/>
            <a:ext cx="11890272" cy="4459810"/>
          </a:xfrm>
        </p:spPr>
        <p:txBody>
          <a:bodyPr>
            <a:noAutofit/>
          </a:bodyPr>
          <a:lstStyle/>
          <a:p>
            <a:pPr algn="l"/>
            <a:r>
              <a:rPr lang="en-US" sz="2800" b="0" i="0" dirty="0">
                <a:solidFill>
                  <a:srgbClr val="000000"/>
                </a:solidFill>
                <a:effectLst/>
                <a:latin typeface="+mj-lt"/>
              </a:rPr>
              <a:t>Child development and learning that applies to five and six-year-old children.</a:t>
            </a:r>
          </a:p>
          <a:p>
            <a:pPr algn="l"/>
            <a:r>
              <a:rPr lang="en-US" sz="2800" b="0" i="0" dirty="0">
                <a:solidFill>
                  <a:srgbClr val="000000"/>
                </a:solidFill>
                <a:effectLst/>
                <a:latin typeface="+mj-lt"/>
              </a:rPr>
              <a:t>Each child is an individual and member of a family, which allows teachers to refine decisions about how to teach and care for each child.</a:t>
            </a:r>
          </a:p>
          <a:p>
            <a:pPr algn="l"/>
            <a:r>
              <a:rPr lang="en-US" sz="2800" b="0" i="0" dirty="0">
                <a:solidFill>
                  <a:srgbClr val="000000"/>
                </a:solidFill>
                <a:effectLst/>
                <a:latin typeface="+mj-lt"/>
              </a:rPr>
              <a:t>Each child’s social and cultural context is discernable by learning about the child’s family and the values, expectations, and factors that shape their lives at home and in their communities. </a:t>
            </a:r>
            <a:endParaRPr lang="en-US" sz="2800" dirty="0">
              <a:latin typeface="+mj-lt"/>
            </a:endParaRPr>
          </a:p>
        </p:txBody>
      </p:sp>
    </p:spTree>
    <p:extLst>
      <p:ext uri="{BB962C8B-B14F-4D97-AF65-F5344CB8AC3E}">
        <p14:creationId xmlns:p14="http://schemas.microsoft.com/office/powerpoint/2010/main" val="248445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0BE4A-D251-EC2D-430A-00FAF5E4EBFF}"/>
              </a:ext>
            </a:extLst>
          </p:cNvPr>
          <p:cNvSpPr>
            <a:spLocks noGrp="1"/>
          </p:cNvSpPr>
          <p:nvPr>
            <p:ph type="title"/>
          </p:nvPr>
        </p:nvSpPr>
        <p:spPr/>
        <p:txBody>
          <a:bodyPr/>
          <a:lstStyle/>
          <a:p>
            <a:r>
              <a:rPr lang="en-US" sz="4000">
                <a:latin typeface="Palatino Linotype"/>
              </a:rPr>
              <a:t>Understanding Young Learners (3 of 5)</a:t>
            </a:r>
          </a:p>
        </p:txBody>
      </p:sp>
      <p:sp>
        <p:nvSpPr>
          <p:cNvPr id="3" name="Content Placeholder 2">
            <a:extLst>
              <a:ext uri="{FF2B5EF4-FFF2-40B4-BE49-F238E27FC236}">
                <a16:creationId xmlns:a16="http://schemas.microsoft.com/office/drawing/2014/main" id="{550DB67C-9243-F426-60D4-162BC7F025F9}"/>
              </a:ext>
            </a:extLst>
          </p:cNvPr>
          <p:cNvSpPr>
            <a:spLocks noGrp="1"/>
          </p:cNvSpPr>
          <p:nvPr>
            <p:ph type="body" sz="quarter" idx="11"/>
          </p:nvPr>
        </p:nvSpPr>
        <p:spPr>
          <a:xfrm>
            <a:off x="171451" y="967563"/>
            <a:ext cx="11849100" cy="5188688"/>
          </a:xfrm>
        </p:spPr>
        <p:txBody>
          <a:bodyPr>
            <a:noAutofit/>
          </a:bodyPr>
          <a:lstStyle/>
          <a:p>
            <a:pPr algn="l"/>
            <a:r>
              <a:rPr lang="en-US" sz="2800" b="0" i="0" dirty="0">
                <a:solidFill>
                  <a:srgbClr val="000000"/>
                </a:solidFill>
                <a:effectLst/>
                <a:latin typeface="+mj-lt"/>
              </a:rPr>
              <a:t>The range of abilities and behaviors of young children is broad.</a:t>
            </a:r>
          </a:p>
          <a:p>
            <a:pPr algn="l"/>
            <a:r>
              <a:rPr lang="en-US" sz="2800" b="0" i="0" dirty="0">
                <a:solidFill>
                  <a:srgbClr val="000000"/>
                </a:solidFill>
                <a:effectLst/>
                <a:latin typeface="+mj-lt"/>
              </a:rPr>
              <a:t> Students’ prior or lack of prior educational experiences may shed light on specific strengths or needs. These needs may have been identified before entering kindergarten, or they may be identified once children have entered the kindergarten classroom. </a:t>
            </a:r>
          </a:p>
          <a:p>
            <a:pPr algn="l"/>
            <a:r>
              <a:rPr lang="en-US" sz="2800" b="0" i="0" dirty="0">
                <a:solidFill>
                  <a:srgbClr val="000000"/>
                </a:solidFill>
                <a:effectLst/>
                <a:latin typeface="+mj-lt"/>
              </a:rPr>
              <a:t>Teachers systematically assess and document any potential learning, behavioral, or physical challenges demonstrated by a child and be proactive in addressing these issues. </a:t>
            </a:r>
            <a:endParaRPr lang="en-US" sz="2800" dirty="0">
              <a:latin typeface="+mj-lt"/>
            </a:endParaRPr>
          </a:p>
        </p:txBody>
      </p:sp>
    </p:spTree>
    <p:extLst>
      <p:ext uri="{BB962C8B-B14F-4D97-AF65-F5344CB8AC3E}">
        <p14:creationId xmlns:p14="http://schemas.microsoft.com/office/powerpoint/2010/main" val="212929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C7C8-ED77-0E02-B4D2-36D61D3AEF58}"/>
              </a:ext>
            </a:extLst>
          </p:cNvPr>
          <p:cNvSpPr>
            <a:spLocks noGrp="1"/>
          </p:cNvSpPr>
          <p:nvPr>
            <p:ph type="title"/>
          </p:nvPr>
        </p:nvSpPr>
        <p:spPr/>
        <p:txBody>
          <a:bodyPr/>
          <a:lstStyle/>
          <a:p>
            <a:r>
              <a:rPr lang="en-US" sz="4000">
                <a:latin typeface="Palatino Linotype"/>
              </a:rPr>
              <a:t>Understanding Young Learners (4 of 5)</a:t>
            </a:r>
            <a:endParaRPr lang="en-US" sz="4000"/>
          </a:p>
        </p:txBody>
      </p:sp>
      <p:sp>
        <p:nvSpPr>
          <p:cNvPr id="3" name="Content Placeholder 2">
            <a:extLst>
              <a:ext uri="{FF2B5EF4-FFF2-40B4-BE49-F238E27FC236}">
                <a16:creationId xmlns:a16="http://schemas.microsoft.com/office/drawing/2014/main" id="{58101FDF-9C97-A133-19D3-A838314C2974}"/>
              </a:ext>
            </a:extLst>
          </p:cNvPr>
          <p:cNvSpPr>
            <a:spLocks noGrp="1"/>
          </p:cNvSpPr>
          <p:nvPr>
            <p:ph type="body" sz="quarter" idx="11"/>
          </p:nvPr>
        </p:nvSpPr>
        <p:spPr>
          <a:xfrm>
            <a:off x="84641" y="1010173"/>
            <a:ext cx="11945555" cy="5469319"/>
          </a:xfrm>
        </p:spPr>
        <p:txBody>
          <a:bodyPr vert="horz" lIns="91440" tIns="45720" rIns="822960" bIns="45720" rtlCol="0" anchor="t">
            <a:noAutofit/>
          </a:bodyPr>
          <a:lstStyle/>
          <a:p>
            <a:pPr marL="0" indent="0">
              <a:buNone/>
            </a:pPr>
            <a:r>
              <a:rPr lang="en-US" sz="2400" b="0" i="0" dirty="0">
                <a:solidFill>
                  <a:srgbClr val="000000"/>
                </a:solidFill>
                <a:effectLst/>
                <a:latin typeface="+mj-lt"/>
              </a:rPr>
              <a:t>It is critical </a:t>
            </a:r>
            <a:r>
              <a:rPr lang="en-US" sz="2400" dirty="0">
                <a:solidFill>
                  <a:srgbClr val="000000"/>
                </a:solidFill>
                <a:latin typeface="+mj-lt"/>
              </a:rPr>
              <a:t>that </a:t>
            </a:r>
            <a:r>
              <a:rPr lang="en-US" sz="2400" b="0" i="0" dirty="0">
                <a:solidFill>
                  <a:srgbClr val="000000"/>
                </a:solidFill>
                <a:effectLst/>
                <a:latin typeface="+mj-lt"/>
              </a:rPr>
              <a:t>educators:</a:t>
            </a:r>
          </a:p>
          <a:p>
            <a:pPr algn="l"/>
            <a:r>
              <a:rPr lang="en-US" sz="2400" dirty="0">
                <a:solidFill>
                  <a:srgbClr val="000000"/>
                </a:solidFill>
                <a:latin typeface="+mj-lt"/>
              </a:rPr>
              <a:t>emphasize</a:t>
            </a:r>
            <a:r>
              <a:rPr lang="en-US" sz="2400" b="0" i="0" dirty="0">
                <a:solidFill>
                  <a:srgbClr val="000000"/>
                </a:solidFill>
                <a:effectLst/>
                <a:latin typeface="+mj-lt"/>
              </a:rPr>
              <a:t> developmentally appropriate best practices; </a:t>
            </a:r>
          </a:p>
          <a:p>
            <a:pPr algn="l"/>
            <a:r>
              <a:rPr lang="en-US" sz="2400" dirty="0">
                <a:solidFill>
                  <a:srgbClr val="000000"/>
                </a:solidFill>
                <a:latin typeface="+mj-lt"/>
              </a:rPr>
              <a:t>incorporate</a:t>
            </a:r>
            <a:r>
              <a:rPr lang="en-US" sz="2400" b="0" i="0" dirty="0">
                <a:solidFill>
                  <a:srgbClr val="000000"/>
                </a:solidFill>
                <a:effectLst/>
                <a:latin typeface="+mj-lt"/>
              </a:rPr>
              <a:t> New Jersey Student Learning Standards;</a:t>
            </a:r>
            <a:r>
              <a:rPr lang="en-US" sz="2400" dirty="0">
                <a:solidFill>
                  <a:srgbClr val="000000"/>
                </a:solidFill>
                <a:latin typeface="+mj-lt"/>
              </a:rPr>
              <a:t> </a:t>
            </a:r>
          </a:p>
          <a:p>
            <a:pPr algn="l"/>
            <a:r>
              <a:rPr lang="en-US" sz="2400" dirty="0">
                <a:solidFill>
                  <a:srgbClr val="000000"/>
                </a:solidFill>
                <a:latin typeface="+mj-lt"/>
              </a:rPr>
              <a:t>e</a:t>
            </a:r>
            <a:r>
              <a:rPr lang="en-US" sz="2400" b="0" i="0" dirty="0">
                <a:solidFill>
                  <a:srgbClr val="000000"/>
                </a:solidFill>
                <a:effectLst/>
                <a:latin typeface="+mj-lt"/>
              </a:rPr>
              <a:t>mbed four types of assessments; </a:t>
            </a:r>
          </a:p>
          <a:p>
            <a:pPr algn="l"/>
            <a:r>
              <a:rPr lang="en-US" sz="2400" b="0" i="0" dirty="0">
                <a:solidFill>
                  <a:srgbClr val="000000"/>
                </a:solidFill>
                <a:effectLst/>
                <a:latin typeface="+mj-lt"/>
              </a:rPr>
              <a:t>allow for a culturally responsive kindergarten classroom environment and equitable opportunities; </a:t>
            </a:r>
          </a:p>
          <a:p>
            <a:pPr algn="l"/>
            <a:r>
              <a:rPr lang="en-US" sz="2400" b="0" i="0" dirty="0">
                <a:solidFill>
                  <a:srgbClr val="000000"/>
                </a:solidFill>
                <a:effectLst/>
                <a:latin typeface="+mj-lt"/>
              </a:rPr>
              <a:t>meet all domains to help foster children’s development; and</a:t>
            </a:r>
          </a:p>
          <a:p>
            <a:pPr algn="l"/>
            <a:r>
              <a:rPr lang="en-US" sz="2400" b="0" i="0" dirty="0">
                <a:solidFill>
                  <a:srgbClr val="000000"/>
                </a:solidFill>
                <a:effectLst/>
                <a:latin typeface="Times New Roman"/>
                <a:cs typeface="Times New Roman"/>
              </a:rPr>
              <a:t>address the needs of all learners.</a:t>
            </a:r>
            <a:endParaRPr lang="en-US" sz="2400" dirty="0">
              <a:latin typeface="Times New Roman"/>
              <a:cs typeface="Times New Roman"/>
            </a:endParaRPr>
          </a:p>
        </p:txBody>
      </p:sp>
    </p:spTree>
    <p:extLst>
      <p:ext uri="{BB962C8B-B14F-4D97-AF65-F5344CB8AC3E}">
        <p14:creationId xmlns:p14="http://schemas.microsoft.com/office/powerpoint/2010/main" val="1449577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AAC1-606C-D994-4BDD-E1F9C2E05065}"/>
              </a:ext>
            </a:extLst>
          </p:cNvPr>
          <p:cNvSpPr>
            <a:spLocks noGrp="1"/>
          </p:cNvSpPr>
          <p:nvPr>
            <p:ph type="title"/>
          </p:nvPr>
        </p:nvSpPr>
        <p:spPr>
          <a:xfrm>
            <a:off x="1276087" y="235678"/>
            <a:ext cx="10154832" cy="755650"/>
          </a:xfrm>
        </p:spPr>
        <p:txBody>
          <a:bodyPr/>
          <a:lstStyle/>
          <a:p>
            <a:r>
              <a:rPr lang="en-US" sz="4000" dirty="0">
                <a:latin typeface="Palatino Linotype"/>
              </a:rPr>
              <a:t>Understanding Young Learners (5 of 5)</a:t>
            </a:r>
            <a:endParaRPr lang="en-US" sz="4000" b="0" dirty="0">
              <a:solidFill>
                <a:srgbClr val="000000"/>
              </a:solidFill>
              <a:latin typeface="Palatino Linotype"/>
            </a:endParaRPr>
          </a:p>
        </p:txBody>
      </p:sp>
      <p:sp>
        <p:nvSpPr>
          <p:cNvPr id="6" name="Text Placeholder 5">
            <a:extLst>
              <a:ext uri="{FF2B5EF4-FFF2-40B4-BE49-F238E27FC236}">
                <a16:creationId xmlns:a16="http://schemas.microsoft.com/office/drawing/2014/main" id="{2AC9B3B0-1900-A71B-12F9-A977F85CA049}"/>
              </a:ext>
            </a:extLst>
          </p:cNvPr>
          <p:cNvSpPr>
            <a:spLocks noGrp="1"/>
          </p:cNvSpPr>
          <p:nvPr>
            <p:ph type="body" sz="quarter" idx="11"/>
          </p:nvPr>
        </p:nvSpPr>
        <p:spPr/>
        <p:txBody>
          <a:bodyPr vert="horz" lIns="91440" tIns="45720" rIns="822960" bIns="45720" rtlCol="0" anchor="t">
            <a:normAutofit fontScale="77500" lnSpcReduction="20000"/>
          </a:bodyPr>
          <a:lstStyle/>
          <a:p>
            <a:r>
              <a:rPr lang="en-US" dirty="0">
                <a:latin typeface="Palatino Linotype"/>
              </a:rPr>
              <a:t>Cognitive Development</a:t>
            </a:r>
            <a:endParaRPr lang="en-US" dirty="0"/>
          </a:p>
          <a:p>
            <a:r>
              <a:rPr lang="en-US" dirty="0">
                <a:latin typeface="Palatino Linotype"/>
              </a:rPr>
              <a:t>Physical Activity and Movement</a:t>
            </a:r>
            <a:endParaRPr lang="en-US" dirty="0"/>
          </a:p>
          <a:p>
            <a:r>
              <a:rPr lang="en-US" dirty="0">
                <a:latin typeface="Palatino Linotype"/>
              </a:rPr>
              <a:t>Language Development</a:t>
            </a:r>
          </a:p>
          <a:p>
            <a:r>
              <a:rPr lang="en-US" dirty="0">
                <a:latin typeface="Palatino Linotype"/>
              </a:rPr>
              <a:t>Social and Emotional Learning (SEL)</a:t>
            </a:r>
          </a:p>
          <a:p>
            <a:r>
              <a:rPr lang="en-US" dirty="0">
                <a:latin typeface="Palatino Linotype"/>
              </a:rPr>
              <a:t>Culturally Responsive Classrooms</a:t>
            </a:r>
            <a:endParaRPr lang="en-US" dirty="0"/>
          </a:p>
          <a:p>
            <a:r>
              <a:rPr lang="en-US" dirty="0">
                <a:latin typeface="Palatino Linotype"/>
              </a:rPr>
              <a:t> Equity</a:t>
            </a:r>
            <a:endParaRPr lang="en-US" dirty="0"/>
          </a:p>
          <a:p>
            <a:r>
              <a:rPr lang="en-US" dirty="0">
                <a:latin typeface="Palatino Linotype"/>
              </a:rPr>
              <a:t>Differentiated Instruction</a:t>
            </a:r>
            <a:endParaRPr lang="en-US" dirty="0"/>
          </a:p>
        </p:txBody>
      </p:sp>
      <p:sp>
        <p:nvSpPr>
          <p:cNvPr id="5" name="Slide Number Placeholder 4">
            <a:extLst>
              <a:ext uri="{FF2B5EF4-FFF2-40B4-BE49-F238E27FC236}">
                <a16:creationId xmlns:a16="http://schemas.microsoft.com/office/drawing/2014/main" id="{630934FB-DF40-1B59-0AF6-322FAA89E2EA}"/>
              </a:ext>
            </a:extLst>
          </p:cNvPr>
          <p:cNvSpPr>
            <a:spLocks noGrp="1"/>
          </p:cNvSpPr>
          <p:nvPr>
            <p:ph type="sldNum" sz="quarter" idx="10"/>
          </p:nvPr>
        </p:nvSpPr>
        <p:spPr/>
        <p:txBody>
          <a:bodyPr/>
          <a:lstStyle/>
          <a:p>
            <a:fld id="{A3D1C70C-36A2-44FC-A083-98959550CFF4}" type="slidenum">
              <a:rPr lang="en-US" smtClean="0"/>
              <a:t>7</a:t>
            </a:fld>
            <a:endParaRPr lang="en-US"/>
          </a:p>
        </p:txBody>
      </p:sp>
    </p:spTree>
    <p:extLst>
      <p:ext uri="{BB962C8B-B14F-4D97-AF65-F5344CB8AC3E}">
        <p14:creationId xmlns:p14="http://schemas.microsoft.com/office/powerpoint/2010/main" val="253558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4FA4-2D5F-174A-BDCD-76431EF83996}"/>
              </a:ext>
            </a:extLst>
          </p:cNvPr>
          <p:cNvSpPr>
            <a:spLocks noGrp="1"/>
          </p:cNvSpPr>
          <p:nvPr>
            <p:ph type="title"/>
          </p:nvPr>
        </p:nvSpPr>
        <p:spPr/>
        <p:txBody>
          <a:bodyPr/>
          <a:lstStyle/>
          <a:p>
            <a:r>
              <a:rPr lang="en-US" sz="4000" dirty="0"/>
              <a:t>Cognitive Development</a:t>
            </a:r>
          </a:p>
        </p:txBody>
      </p:sp>
      <p:sp>
        <p:nvSpPr>
          <p:cNvPr id="3" name="Content Placeholder 2">
            <a:extLst>
              <a:ext uri="{FF2B5EF4-FFF2-40B4-BE49-F238E27FC236}">
                <a16:creationId xmlns:a16="http://schemas.microsoft.com/office/drawing/2014/main" id="{50F42AA4-D087-1472-8E86-32FA59F4CE5C}"/>
              </a:ext>
            </a:extLst>
          </p:cNvPr>
          <p:cNvSpPr>
            <a:spLocks noGrp="1"/>
          </p:cNvSpPr>
          <p:nvPr>
            <p:ph type="body" sz="quarter" idx="11"/>
          </p:nvPr>
        </p:nvSpPr>
        <p:spPr/>
        <p:txBody>
          <a:bodyPr>
            <a:normAutofit/>
          </a:bodyPr>
          <a:lstStyle/>
          <a:p>
            <a:pPr algn="l"/>
            <a:r>
              <a:rPr lang="en-US" sz="2800" b="0" i="0" dirty="0">
                <a:solidFill>
                  <a:srgbClr val="000000"/>
                </a:solidFill>
                <a:effectLst/>
                <a:latin typeface="+mj-lt"/>
              </a:rPr>
              <a:t>A child’s cognitive development determines how they think, explore, and figure out things. </a:t>
            </a:r>
          </a:p>
          <a:p>
            <a:pPr algn="l"/>
            <a:r>
              <a:rPr lang="en-US" sz="2800" b="0" i="0" dirty="0">
                <a:solidFill>
                  <a:srgbClr val="000000"/>
                </a:solidFill>
                <a:effectLst/>
                <a:latin typeface="+mj-lt"/>
              </a:rPr>
              <a:t>It refers to concepts such as memory, the ability to learn new information, and the development of knowledge, skills, problem-solving, and dispositions that allow children to think about and understand the world around them. </a:t>
            </a:r>
          </a:p>
          <a:p>
            <a:pPr algn="l"/>
            <a:r>
              <a:rPr lang="en-US" sz="2800" b="0" i="0" dirty="0">
                <a:solidFill>
                  <a:srgbClr val="000000"/>
                </a:solidFill>
                <a:effectLst/>
                <a:latin typeface="+mj-lt"/>
              </a:rPr>
              <a:t>Cognitive skills develop as children learn to think more complexly, make decisions, and solve problems. </a:t>
            </a:r>
            <a:endParaRPr lang="en-US" sz="2800" dirty="0">
              <a:latin typeface="+mj-lt"/>
            </a:endParaRPr>
          </a:p>
        </p:txBody>
      </p:sp>
    </p:spTree>
    <p:extLst>
      <p:ext uri="{BB962C8B-B14F-4D97-AF65-F5344CB8AC3E}">
        <p14:creationId xmlns:p14="http://schemas.microsoft.com/office/powerpoint/2010/main" val="700370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C4A2-35E3-C99D-479A-9C446E8C1286}"/>
              </a:ext>
            </a:extLst>
          </p:cNvPr>
          <p:cNvSpPr>
            <a:spLocks noGrp="1"/>
          </p:cNvSpPr>
          <p:nvPr>
            <p:ph type="title"/>
          </p:nvPr>
        </p:nvSpPr>
        <p:spPr/>
        <p:txBody>
          <a:bodyPr/>
          <a:lstStyle/>
          <a:p>
            <a:r>
              <a:rPr lang="en-US" sz="4000" dirty="0">
                <a:latin typeface="Palatino Linotype"/>
              </a:rPr>
              <a:t>Supporting Children's Movement</a:t>
            </a:r>
            <a:endParaRPr lang="en-US" dirty="0"/>
          </a:p>
        </p:txBody>
      </p:sp>
      <p:pic>
        <p:nvPicPr>
          <p:cNvPr id="7" name="Picture 6" descr="Children gather on a rug in front of their teacher.">
            <a:extLst>
              <a:ext uri="{FF2B5EF4-FFF2-40B4-BE49-F238E27FC236}">
                <a16:creationId xmlns:a16="http://schemas.microsoft.com/office/drawing/2014/main" id="{5842EC6B-D0DA-25F4-D92C-199E1ED646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26474"/>
            <a:ext cx="4321350" cy="4934083"/>
          </a:xfrm>
          <a:prstGeom prst="rect">
            <a:avLst/>
          </a:prstGeom>
        </p:spPr>
      </p:pic>
      <p:pic>
        <p:nvPicPr>
          <p:cNvPr id="11" name="Picture 10" descr="Two children move blocks on a tabletop lightbox.">
            <a:extLst>
              <a:ext uri="{FF2B5EF4-FFF2-40B4-BE49-F238E27FC236}">
                <a16:creationId xmlns:a16="http://schemas.microsoft.com/office/drawing/2014/main" id="{CED94BE0-2921-C5D6-1E24-15D3FBED1D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1349" y="1134366"/>
            <a:ext cx="3694644" cy="4926192"/>
          </a:xfrm>
          <a:prstGeom prst="rect">
            <a:avLst/>
          </a:prstGeom>
        </p:spPr>
      </p:pic>
      <p:pic>
        <p:nvPicPr>
          <p:cNvPr id="13" name="Picture 12" descr="Two children stand proudly by a tower they built out of blocks. It is decorated with toy cars.">
            <a:extLst>
              <a:ext uri="{FF2B5EF4-FFF2-40B4-BE49-F238E27FC236}">
                <a16:creationId xmlns:a16="http://schemas.microsoft.com/office/drawing/2014/main" id="{C795D718-E402-D8C9-8D36-65B541568E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15993" y="1134366"/>
            <a:ext cx="3694644" cy="4926192"/>
          </a:xfrm>
          <a:prstGeom prst="rect">
            <a:avLst/>
          </a:prstGeom>
        </p:spPr>
      </p:pic>
      <p:sp>
        <p:nvSpPr>
          <p:cNvPr id="5" name="Slide Number Placeholder 4">
            <a:extLst>
              <a:ext uri="{FF2B5EF4-FFF2-40B4-BE49-F238E27FC236}">
                <a16:creationId xmlns:a16="http://schemas.microsoft.com/office/drawing/2014/main" id="{4E5DD3A5-4959-E8A0-C231-219EDC2A81CB}"/>
              </a:ext>
            </a:extLst>
          </p:cNvPr>
          <p:cNvSpPr>
            <a:spLocks noGrp="1"/>
          </p:cNvSpPr>
          <p:nvPr>
            <p:ph type="sldNum" sz="quarter" idx="12"/>
          </p:nvPr>
        </p:nvSpPr>
        <p:spPr/>
        <p:txBody>
          <a:bodyPr/>
          <a:lstStyle/>
          <a:p>
            <a:fld id="{A3D1C70C-36A2-44FC-A083-98959550CFF4}" type="slidenum">
              <a:rPr lang="en-US" smtClean="0"/>
              <a:t>9</a:t>
            </a:fld>
            <a:endParaRPr lang="en-US"/>
          </a:p>
        </p:txBody>
      </p:sp>
    </p:spTree>
    <p:extLst>
      <p:ext uri="{BB962C8B-B14F-4D97-AF65-F5344CB8AC3E}">
        <p14:creationId xmlns:p14="http://schemas.microsoft.com/office/powerpoint/2010/main" val="3645017016"/>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829227BB-DBB3-41CC-9F3B-F1B3E57050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NJDOE_0923 (3)</Template>
  <TotalTime>205</TotalTime>
  <Words>1584</Words>
  <Application>Microsoft Office PowerPoint</Application>
  <PresentationFormat>Widescreen</PresentationFormat>
  <Paragraphs>157</Paragraphs>
  <Slides>29</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Calibri</vt:lpstr>
      <vt:lpstr>Courier New</vt:lpstr>
      <vt:lpstr>Palatino Linotype</vt:lpstr>
      <vt:lpstr>Times New Roman</vt:lpstr>
      <vt:lpstr>NDJOE_Main</vt:lpstr>
      <vt:lpstr>NJDOE_TitleSlide</vt:lpstr>
      <vt:lpstr>NJDOE_SectionTitle</vt:lpstr>
      <vt:lpstr>Kindergarten Consortium Session 1: Understanding Young Learners</vt:lpstr>
      <vt:lpstr>NJDOE Resources </vt:lpstr>
      <vt:lpstr>Understanding Young Learners (1 of 5)</vt:lpstr>
      <vt:lpstr>Understanding Young Learners (2 of 5)</vt:lpstr>
      <vt:lpstr>Understanding Young Learners (3 of 5)</vt:lpstr>
      <vt:lpstr>Understanding Young Learners (4 of 5)</vt:lpstr>
      <vt:lpstr>Understanding Young Learners (5 of 5)</vt:lpstr>
      <vt:lpstr>Cognitive Development</vt:lpstr>
      <vt:lpstr>Supporting Children's Movement</vt:lpstr>
      <vt:lpstr>Physical Activity and Movement</vt:lpstr>
      <vt:lpstr>Language Development (1 of 2)</vt:lpstr>
      <vt:lpstr>Language Development (2 of 2)</vt:lpstr>
      <vt:lpstr>Social and Emotional Learning (SEL)</vt:lpstr>
      <vt:lpstr>Five Categories of SEL</vt:lpstr>
      <vt:lpstr>All About Me</vt:lpstr>
      <vt:lpstr>All About My Family</vt:lpstr>
      <vt:lpstr>Culturally Responsive Classrooms</vt:lpstr>
      <vt:lpstr>Equity in Schools</vt:lpstr>
      <vt:lpstr>Advancing Equity (1 of 2)</vt:lpstr>
      <vt:lpstr>Advancing Equity (2 of 2)</vt:lpstr>
      <vt:lpstr>Equitable Opportunities</vt:lpstr>
      <vt:lpstr>Equity in the Classroom</vt:lpstr>
      <vt:lpstr>Differentiated Instruction</vt:lpstr>
      <vt:lpstr>Supporting Diverse Learners</vt:lpstr>
      <vt:lpstr>Additional Support for Diverse Learners</vt:lpstr>
      <vt:lpstr>Reflections</vt:lpstr>
      <vt:lpstr>References</vt:lpstr>
      <vt:lpstr>Follow Us on Social Media</vt:lpstr>
      <vt:lpstr>Thank You!</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Young Learners</dc:title>
  <dc:creator>Wharton, Beth</dc:creator>
  <cp:lastModifiedBy>Henix, Danton</cp:lastModifiedBy>
  <cp:revision>10</cp:revision>
  <dcterms:created xsi:type="dcterms:W3CDTF">2025-01-08T19:09:58Z</dcterms:created>
  <dcterms:modified xsi:type="dcterms:W3CDTF">2025-03-10T18:03:44Z</dcterms:modified>
</cp:coreProperties>
</file>